
<file path=[Content_Types].xml><?xml version="1.0" encoding="utf-8"?>
<Types xmlns="http://schemas.openxmlformats.org/package/2006/content-types">
  <Default Extension="bin" ContentType="application/vnd.openxmlformats-officedocument.oleObject"/>
  <Default Extension="png" ContentType="image/png"/>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546" r:id="rId5"/>
  </p:sldMasterIdLst>
  <p:notesMasterIdLst>
    <p:notesMasterId r:id="rId14"/>
  </p:notesMasterIdLst>
  <p:handoutMasterIdLst>
    <p:handoutMasterId r:id="rId15"/>
  </p:handoutMasterIdLst>
  <p:sldIdLst>
    <p:sldId id="1595" r:id="rId6"/>
    <p:sldId id="1590" r:id="rId7"/>
    <p:sldId id="1596" r:id="rId8"/>
    <p:sldId id="1599" r:id="rId9"/>
    <p:sldId id="1597" r:id="rId10"/>
    <p:sldId id="1598" r:id="rId11"/>
    <p:sldId id="1591" r:id="rId12"/>
    <p:sldId id="1592" r:id="rId13"/>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2F2F2F"/>
    <a:srgbClr val="787878"/>
    <a:srgbClr val="595959"/>
    <a:srgbClr val="A6A6A6"/>
    <a:srgbClr val="7F7F7F"/>
    <a:srgbClr val="00BCF2"/>
    <a:srgbClr val="000A18"/>
    <a:srgbClr val="BCEEFC"/>
    <a:srgbClr val="FFB65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69" autoAdjust="0"/>
    <p:restoredTop sz="92136" autoAdjust="0"/>
  </p:normalViewPr>
  <p:slideViewPr>
    <p:cSldViewPr snapToGrid="0">
      <p:cViewPr varScale="1">
        <p:scale>
          <a:sx n="86" d="100"/>
          <a:sy n="86" d="100"/>
        </p:scale>
        <p:origin x="30" y="189"/>
      </p:cViewPr>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75" d="100"/>
        <a:sy n="75" d="100"/>
      </p:scale>
      <p:origin x="0" y="0"/>
    </p:cViewPr>
  </p:sorterViewPr>
  <p:notesViewPr>
    <p:cSldViewPr snapToGrid="0" showGuides="1">
      <p:cViewPr varScale="1">
        <p:scale>
          <a:sx n="60" d="100"/>
          <a:sy n="60" d="100"/>
        </p:scale>
        <p:origin x="3187" y="3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viewProps" Target="viewProps.xml"/><Relationship Id="rId3" Type="http://schemas.openxmlformats.org/officeDocument/2006/relationships/customXml" Target="../customXml/item3.xml"/><Relationship Id="rId21" Type="http://schemas.microsoft.com/office/2015/10/relationships/revisionInfo" Target="revisionInfo.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commentAuthors" Target="commentAuthors.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5" Type="http://schemas.openxmlformats.org/officeDocument/2006/relationships/slideMaster" Target="slideMasters/slideMaster2.xml"/><Relationship Id="rId15" Type="http://schemas.openxmlformats.org/officeDocument/2006/relationships/handoutMaster" Target="handoutMasters/handoutMaster1.xml"/><Relationship Id="rId10" Type="http://schemas.openxmlformats.org/officeDocument/2006/relationships/slide" Target="slides/slide5.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10/19/2017 5:03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10/19/2017 5:03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10/19/2017 5:03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38097377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10/19/2017 5:03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12211390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Will make available via</a:t>
            </a:r>
            <a:r>
              <a:rPr lang="en-US" baseline="0" dirty="0"/>
              <a:t> event site or can download now</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3624DC8D-BEC2-D34A-81E1-6AC3BD4AB132}" type="slidenum">
              <a:rPr lang="en-US" smtClean="0"/>
              <a:t>3</a:t>
            </a:fld>
            <a:endParaRPr lang="en-US"/>
          </a:p>
        </p:txBody>
      </p:sp>
    </p:spTree>
    <p:extLst>
      <p:ext uri="{BB962C8B-B14F-4D97-AF65-F5344CB8AC3E}">
        <p14:creationId xmlns:p14="http://schemas.microsoft.com/office/powerpoint/2010/main" val="8243069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Will make available via</a:t>
            </a:r>
            <a:r>
              <a:rPr lang="en-US" baseline="0" dirty="0"/>
              <a:t> event site or can download now</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3624DC8D-BEC2-D34A-81E1-6AC3BD4AB132}" type="slidenum">
              <a:rPr lang="en-US" smtClean="0"/>
              <a:t>4</a:t>
            </a:fld>
            <a:endParaRPr lang="en-US"/>
          </a:p>
        </p:txBody>
      </p:sp>
    </p:spTree>
    <p:extLst>
      <p:ext uri="{BB962C8B-B14F-4D97-AF65-F5344CB8AC3E}">
        <p14:creationId xmlns:p14="http://schemas.microsoft.com/office/powerpoint/2010/main" val="33599496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10/19/2017 5:03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1099627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10/19/2017 5:03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35252714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10/19/2017 5:03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40335481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10/19/2017 5:03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100021445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Master" Target="../slideMasters/slideMaster1.xml"/><Relationship Id="rId1" Type="http://schemas.openxmlformats.org/officeDocument/2006/relationships/vmlDrawing" Target="../drawings/vmlDrawing1.vml"/><Relationship Id="rId4" Type="http://schemas.openxmlformats.org/officeDocument/2006/relationships/image" Target="../media/image2.emf"/></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Master" Target="../slideMasters/slideMaster2.xml"/><Relationship Id="rId5" Type="http://schemas.openxmlformats.org/officeDocument/2006/relationships/image" Target="../media/image17.jpg"/><Relationship Id="rId4" Type="http://schemas.openxmlformats.org/officeDocument/2006/relationships/image" Target="../media/image16.jp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jpg"/><Relationship Id="rId1" Type="http://schemas.openxmlformats.org/officeDocument/2006/relationships/slideMaster" Target="../slideMasters/slideMaster2.xml"/><Relationship Id="rId4" Type="http://schemas.openxmlformats.org/officeDocument/2006/relationships/image" Target="../media/image20.jp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graphicFrame>
        <p:nvGraphicFramePr>
          <p:cNvPr id="6" name="Object 5">
            <a:extLst>
              <a:ext uri="{FF2B5EF4-FFF2-40B4-BE49-F238E27FC236}">
                <a16:creationId xmlns:a16="http://schemas.microsoft.com/office/drawing/2014/main" id="{546D7CCB-DA01-414E-8A09-C91781BAB0B9}"/>
              </a:ext>
            </a:extLst>
          </p:cNvPr>
          <p:cNvGraphicFramePr>
            <a:graphicFrameLocks noChangeAspect="1"/>
          </p:cNvGraphicFramePr>
          <p:nvPr userDrawn="1">
            <p:extLst>
              <p:ext uri="{D42A27DB-BD31-4B8C-83A1-F6EECF244321}">
                <p14:modId xmlns:p14="http://schemas.microsoft.com/office/powerpoint/2010/main" val="1396323356"/>
              </p:ext>
            </p:extLst>
          </p:nvPr>
        </p:nvGraphicFramePr>
        <p:xfrm>
          <a:off x="98425" y="98425"/>
          <a:ext cx="2476500" cy="666750"/>
        </p:xfrm>
        <a:graphic>
          <a:graphicData uri="http://schemas.openxmlformats.org/presentationml/2006/ole">
            <mc:AlternateContent xmlns:mc="http://schemas.openxmlformats.org/markup-compatibility/2006">
              <mc:Choice xmlns:v="urn:schemas-microsoft-com:vml" Requires="v">
                <p:oleObj spid="_x0000_s1082" name="Acrobat Document" r:id="rId3" imgW="2476500" imgH="666750" progId="AcroExch.Document.DC">
                  <p:embed/>
                </p:oleObj>
              </mc:Choice>
              <mc:Fallback>
                <p:oleObj name="Acrobat Document" r:id="rId3" imgW="2476500" imgH="666750" progId="AcroExch.Document.DC">
                  <p:embed/>
                  <p:pic>
                    <p:nvPicPr>
                      <p:cNvPr id="4" name="Object 3">
                        <a:extLst>
                          <a:ext uri="{FF2B5EF4-FFF2-40B4-BE49-F238E27FC236}">
                            <a16:creationId xmlns:a16="http://schemas.microsoft.com/office/drawing/2014/main" id="{419B5F75-CE32-4BB1-96C8-FCEFD1E25B62}"/>
                          </a:ext>
                        </a:extLst>
                      </p:cNvPr>
                      <p:cNvPicPr/>
                      <p:nvPr/>
                    </p:nvPicPr>
                    <p:blipFill>
                      <a:blip r:embed="rId4"/>
                      <a:stretch>
                        <a:fillRect/>
                      </a:stretch>
                    </p:blipFill>
                    <p:spPr>
                      <a:xfrm>
                        <a:off x="98425" y="98425"/>
                        <a:ext cx="2476500" cy="666750"/>
                      </a:xfrm>
                      <a:prstGeom prst="rect">
                        <a:avLst/>
                      </a:prstGeom>
                    </p:spPr>
                  </p:pic>
                </p:oleObj>
              </mc:Fallback>
            </mc:AlternateContent>
          </a:graphicData>
        </a:graphic>
      </p:graphicFrame>
    </p:spTree>
    <p:extLst>
      <p:ext uri="{BB962C8B-B14F-4D97-AF65-F5344CB8AC3E}">
        <p14:creationId xmlns:p14="http://schemas.microsoft.com/office/powerpoint/2010/main" val="5465282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436475" cy="6994523"/>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7807569" cy="6994525"/>
          </a:xfrm>
          <a:prstGeom prst="rect">
            <a:avLst/>
          </a:prstGeom>
          <a:gradFill flip="none" rotWithShape="1">
            <a:gsLst>
              <a:gs pos="76000">
                <a:schemeClr val="bg2">
                  <a:alpha val="70000"/>
                </a:schemeClr>
              </a:gs>
              <a:gs pos="0">
                <a:schemeClr val="bg2">
                  <a:alpha val="79000"/>
                </a:scheme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 name="Picture 5" descr="A close up of a logo&#10;&#10;Description generated with very high confidence">
            <a:extLst>
              <a:ext uri="{FF2B5EF4-FFF2-40B4-BE49-F238E27FC236}">
                <a16:creationId xmlns:a16="http://schemas.microsoft.com/office/drawing/2014/main" id="{F4ED4A1A-F4B7-4BF0-994C-B37037EC2810}"/>
              </a:ext>
            </a:extLst>
          </p:cNvPr>
          <p:cNvPicPr>
            <a:picLocks noChangeAspect="1"/>
          </p:cNvPicPr>
          <p:nvPr userDrawn="1"/>
        </p:nvPicPr>
        <p:blipFill>
          <a:blip r:embed="rId3">
            <a:clrChange>
              <a:clrFrom>
                <a:srgbClr val="FFFFFF"/>
              </a:clrFrom>
              <a:clrTo>
                <a:srgbClr val="FFFFFF">
                  <a:alpha val="0"/>
                </a:srgbClr>
              </a:clrTo>
            </a:clrChange>
          </a:blip>
          <a:stretch>
            <a:fillRect/>
          </a:stretch>
        </p:blipFill>
        <p:spPr>
          <a:xfrm>
            <a:off x="314667" y="359695"/>
            <a:ext cx="3724898" cy="1002857"/>
          </a:xfrm>
          <a:prstGeom prst="rect">
            <a:avLst/>
          </a:prstGeom>
        </p:spPr>
      </p:pic>
    </p:spTree>
    <p:extLst>
      <p:ext uri="{BB962C8B-B14F-4D97-AF65-F5344CB8AC3E}">
        <p14:creationId xmlns:p14="http://schemas.microsoft.com/office/powerpoint/2010/main" val="16216758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Tree>
    <p:extLst>
      <p:ext uri="{BB962C8B-B14F-4D97-AF65-F5344CB8AC3E}">
        <p14:creationId xmlns:p14="http://schemas.microsoft.com/office/powerpoint/2010/main" val="3002960006"/>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4033927126"/>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peaker Bio and Phot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Speaker Biography and Photo</a:t>
            </a:r>
          </a:p>
        </p:txBody>
      </p:sp>
      <p:sp>
        <p:nvSpPr>
          <p:cNvPr id="12" name="Text Placeholder 3">
            <a:extLst>
              <a:ext uri="{FF2B5EF4-FFF2-40B4-BE49-F238E27FC236}">
                <a16:creationId xmlns:a16="http://schemas.microsoft.com/office/drawing/2014/main" id="{FFE3030F-613E-4AEA-A50B-58D31CC74631}"/>
              </a:ext>
            </a:extLst>
          </p:cNvPr>
          <p:cNvSpPr>
            <a:spLocks noGrp="1"/>
          </p:cNvSpPr>
          <p:nvPr>
            <p:ph type="body" sz="quarter" idx="10" hasCustomPrompt="1"/>
          </p:nvPr>
        </p:nvSpPr>
        <p:spPr>
          <a:xfrm>
            <a:off x="465139" y="2148404"/>
            <a:ext cx="7373934" cy="276999"/>
          </a:xfrm>
        </p:spPr>
        <p:txBody>
          <a:bodyPr wrap="square" lIns="0" tIns="0" rIns="0" bIns="0">
            <a:spAutoFit/>
          </a:bodyPr>
          <a:lstStyle>
            <a:lvl1pPr marL="0" indent="0">
              <a:lnSpc>
                <a:spcPct val="90000"/>
              </a:lnSpc>
              <a:spcBef>
                <a:spcPts val="1800"/>
              </a:spcBef>
              <a:buNone/>
              <a:defRPr sz="2000" b="0" i="0">
                <a:solidFill>
                  <a:schemeClr val="tx1"/>
                </a:solidFill>
                <a:latin typeface="Segoe UI Semilight" panose="020B0402040204020203" pitchFamily="34" charset="0"/>
                <a:cs typeface="Segoe UI Semilight" panose="020B0402040204020203" pitchFamily="34" charset="0"/>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a:t>
            </a:r>
            <a:r>
              <a:rPr lang="en-US" dirty="0" err="1"/>
              <a:t>Semilight</a:t>
            </a:r>
            <a:r>
              <a:rPr lang="en-US" dirty="0"/>
              <a:t> 20/24</a:t>
            </a:r>
          </a:p>
        </p:txBody>
      </p:sp>
      <p:sp>
        <p:nvSpPr>
          <p:cNvPr id="7" name="Picture Placeholder 6">
            <a:extLst>
              <a:ext uri="{FF2B5EF4-FFF2-40B4-BE49-F238E27FC236}">
                <a16:creationId xmlns:a16="http://schemas.microsoft.com/office/drawing/2014/main" id="{56E905EB-14C9-41B6-A084-A352FEFD8406}"/>
              </a:ext>
            </a:extLst>
          </p:cNvPr>
          <p:cNvSpPr>
            <a:spLocks noGrp="1"/>
          </p:cNvSpPr>
          <p:nvPr>
            <p:ph type="pic" sz="quarter" idx="20"/>
          </p:nvPr>
        </p:nvSpPr>
        <p:spPr>
          <a:xfrm>
            <a:off x="8518967" y="1860169"/>
            <a:ext cx="3160713" cy="2824163"/>
          </a:xfrm>
          <a:noFill/>
        </p:spPr>
        <p:txBody>
          <a:bodyPr/>
          <a:lstStyle/>
          <a:p>
            <a:endParaRPr lang="en-US" dirty="0"/>
          </a:p>
        </p:txBody>
      </p:sp>
    </p:spTree>
    <p:extLst>
      <p:ext uri="{BB962C8B-B14F-4D97-AF65-F5344CB8AC3E}">
        <p14:creationId xmlns:p14="http://schemas.microsoft.com/office/powerpoint/2010/main" val="3883303080"/>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Tree>
    <p:extLst>
      <p:ext uri="{BB962C8B-B14F-4D97-AF65-F5344CB8AC3E}">
        <p14:creationId xmlns:p14="http://schemas.microsoft.com/office/powerpoint/2010/main" val="3312385596"/>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Tree>
    <p:extLst>
      <p:ext uri="{BB962C8B-B14F-4D97-AF65-F5344CB8AC3E}">
        <p14:creationId xmlns:p14="http://schemas.microsoft.com/office/powerpoint/2010/main" val="4275831845"/>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1743610498"/>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3985980689"/>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dirty="0"/>
              <a:t>Title</a:t>
            </a:r>
          </a:p>
        </p:txBody>
      </p:sp>
    </p:spTree>
    <p:extLst>
      <p:ext uri="{BB962C8B-B14F-4D97-AF65-F5344CB8AC3E}">
        <p14:creationId xmlns:p14="http://schemas.microsoft.com/office/powerpoint/2010/main" val="3212452621"/>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3686751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1660141622"/>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6642066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8175081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2" y="-1"/>
            <a:ext cx="12436475" cy="6994526"/>
          </a:xfrm>
          <a:prstGeom prst="rect">
            <a:avLst/>
          </a:prstGeom>
        </p:spPr>
      </p:pic>
      <p:sp>
        <p:nvSpPr>
          <p:cNvPr id="4" name="Rectangle 3">
            <a:extLst>
              <a:ext uri="{FF2B5EF4-FFF2-40B4-BE49-F238E27FC236}">
                <a16:creationId xmlns:a16="http://schemas.microsoft.com/office/drawing/2014/main" id="{3C67E965-287F-42B7-813C-42EF173BF65D}"/>
              </a:ext>
            </a:extLst>
          </p:cNvPr>
          <p:cNvSpPr/>
          <p:nvPr userDrawn="1"/>
        </p:nvSpPr>
        <p:spPr bwMode="auto">
          <a:xfrm>
            <a:off x="0" y="-1"/>
            <a:ext cx="7940040" cy="6994525"/>
          </a:xfrm>
          <a:prstGeom prst="rect">
            <a:avLst/>
          </a:prstGeom>
          <a:gradFill>
            <a:gsLst>
              <a:gs pos="17000">
                <a:schemeClr val="tx2">
                  <a:alpha val="85000"/>
                </a:schemeClr>
              </a:gs>
              <a:gs pos="100000">
                <a:schemeClr val="tx2">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899478"/>
            <a:ext cx="7604125" cy="2701925"/>
          </a:xfrm>
          <a:noFill/>
        </p:spPr>
        <p:txBody>
          <a:bodyPr wrap="square" lIns="0" tIns="0" rIns="0" bIns="0" anchor="t" anchorCtr="0">
            <a:noAutofit/>
          </a:bodyPr>
          <a:lstStyle>
            <a:lvl1pPr>
              <a:lnSpc>
                <a:spcPts val="5600"/>
              </a:lnSpc>
              <a:defRPr sz="5400" spc="-150" baseline="0">
                <a:solidFill>
                  <a:schemeClr val="bg2"/>
                </a:solidFill>
              </a:defRPr>
            </a:lvl1pPr>
          </a:lstStyle>
          <a:p>
            <a:r>
              <a:rPr lang="en-US" dirty="0"/>
              <a:t>Section title</a:t>
            </a:r>
          </a:p>
        </p:txBody>
      </p:sp>
    </p:spTree>
    <p:extLst>
      <p:ext uri="{BB962C8B-B14F-4D97-AF65-F5344CB8AC3E}">
        <p14:creationId xmlns:p14="http://schemas.microsoft.com/office/powerpoint/2010/main" val="1478289054"/>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_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436475" cy="6994526"/>
          </a:xfrm>
          <a:prstGeom prst="rect">
            <a:avLst/>
          </a:prstGeom>
        </p:spPr>
      </p:pic>
      <p:sp>
        <p:nvSpPr>
          <p:cNvPr id="4" name="Rectangle 3">
            <a:extLst>
              <a:ext uri="{FF2B5EF4-FFF2-40B4-BE49-F238E27FC236}">
                <a16:creationId xmlns:a16="http://schemas.microsoft.com/office/drawing/2014/main" id="{3C67E965-287F-42B7-813C-42EF173BF65D}"/>
              </a:ext>
            </a:extLst>
          </p:cNvPr>
          <p:cNvSpPr/>
          <p:nvPr userDrawn="1"/>
        </p:nvSpPr>
        <p:spPr bwMode="auto">
          <a:xfrm>
            <a:off x="0" y="-1"/>
            <a:ext cx="7940040" cy="6994525"/>
          </a:xfrm>
          <a:prstGeom prst="rect">
            <a:avLst/>
          </a:prstGeom>
          <a:gradFill>
            <a:gsLst>
              <a:gs pos="17000">
                <a:schemeClr val="tx2">
                  <a:alpha val="85000"/>
                </a:schemeClr>
              </a:gs>
              <a:gs pos="100000">
                <a:schemeClr val="tx2">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899478"/>
            <a:ext cx="7604125" cy="2701925"/>
          </a:xfrm>
          <a:noFill/>
        </p:spPr>
        <p:txBody>
          <a:bodyPr wrap="square" lIns="0" tIns="0" rIns="0" bIns="0" anchor="t" anchorCtr="0">
            <a:noAutofit/>
          </a:bodyPr>
          <a:lstStyle>
            <a:lvl1pPr>
              <a:lnSpc>
                <a:spcPts val="5600"/>
              </a:lnSpc>
              <a:defRPr sz="5400" spc="-150" baseline="0">
                <a:solidFill>
                  <a:schemeClr val="bg2"/>
                </a:solidFill>
              </a:defRPr>
            </a:lvl1pPr>
          </a:lstStyle>
          <a:p>
            <a:r>
              <a:rPr lang="en-US" dirty="0"/>
              <a:t>Section title</a:t>
            </a:r>
          </a:p>
        </p:txBody>
      </p:sp>
    </p:spTree>
    <p:extLst>
      <p:ext uri="{BB962C8B-B14F-4D97-AF65-F5344CB8AC3E}">
        <p14:creationId xmlns:p14="http://schemas.microsoft.com/office/powerpoint/2010/main" val="4283472414"/>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1</a:t>
            </a:r>
          </a:p>
        </p:txBody>
      </p:sp>
      <p:sp>
        <p:nvSpPr>
          <p:cNvPr id="4" name="Picture Placeholder 3"/>
          <p:cNvSpPr>
            <a:spLocks noGrp="1"/>
          </p:cNvSpPr>
          <p:nvPr>
            <p:ph type="pic" sz="quarter" idx="10"/>
          </p:nvPr>
        </p:nvSpPr>
        <p:spPr>
          <a:xfrm>
            <a:off x="6354763" y="0"/>
            <a:ext cx="6081712" cy="6994525"/>
          </a:xfrm>
          <a:blipFill dpi="0" rotWithShape="1">
            <a:blip r:embed="rId2"/>
            <a:srcRect/>
            <a:tile tx="-1530350" ty="0" sx="66000" sy="66000" flip="none" algn="tl"/>
          </a:blipFill>
        </p:spPr>
        <p:txBody>
          <a:bodyPr anchor="ctr">
            <a:noAutofit/>
          </a:bodyPr>
          <a:lstStyle>
            <a:lvl1pPr marL="0" indent="0" algn="ctr">
              <a:buNone/>
              <a:defRPr>
                <a:solidFill>
                  <a:schemeClr val="bg2"/>
                </a:solidFill>
              </a:defRPr>
            </a:lvl1pPr>
          </a:lstStyle>
          <a:p>
            <a:r>
              <a:rPr lang="en-US"/>
              <a:t>Click icon to add picture</a:t>
            </a:r>
            <a:endParaRPr lang="en-US" dirty="0"/>
          </a:p>
        </p:txBody>
      </p:sp>
    </p:spTree>
    <p:extLst>
      <p:ext uri="{BB962C8B-B14F-4D97-AF65-F5344CB8AC3E}">
        <p14:creationId xmlns:p14="http://schemas.microsoft.com/office/powerpoint/2010/main" val="3869409277"/>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65138" y="2168525"/>
            <a:ext cx="2734056" cy="4371975"/>
          </a:xfrm>
          <a:blipFill dpi="0" rotWithShape="1">
            <a:blip r:embed="rId2"/>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5" name="Picture Placeholder 3"/>
          <p:cNvSpPr>
            <a:spLocks noGrp="1"/>
          </p:cNvSpPr>
          <p:nvPr>
            <p:ph type="pic" sz="quarter" idx="11" hasCustomPrompt="1"/>
          </p:nvPr>
        </p:nvSpPr>
        <p:spPr>
          <a:xfrm>
            <a:off x="3397922" y="2168524"/>
            <a:ext cx="2734056" cy="4371975"/>
          </a:xfrm>
          <a:blipFill dpi="0" rotWithShape="1">
            <a:blip r:embed="rId3"/>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6" name="Picture Placeholder 3"/>
          <p:cNvSpPr>
            <a:spLocks noGrp="1"/>
          </p:cNvSpPr>
          <p:nvPr>
            <p:ph type="pic" sz="quarter" idx="12" hasCustomPrompt="1"/>
          </p:nvPr>
        </p:nvSpPr>
        <p:spPr>
          <a:xfrm>
            <a:off x="9263490" y="2168524"/>
            <a:ext cx="2734056" cy="4371975"/>
          </a:xfrm>
          <a:blipFill dpi="0" rotWithShape="1">
            <a:blip r:embed="rId4"/>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7" name="Picture Placeholder 3"/>
          <p:cNvSpPr>
            <a:spLocks noGrp="1"/>
          </p:cNvSpPr>
          <p:nvPr>
            <p:ph type="pic" sz="quarter" idx="13" hasCustomPrompt="1"/>
          </p:nvPr>
        </p:nvSpPr>
        <p:spPr>
          <a:xfrm>
            <a:off x="6330706" y="2168524"/>
            <a:ext cx="2734056" cy="4371975"/>
          </a:xfrm>
          <a:blipFill dpi="0" rotWithShape="1">
            <a:blip r:embed="rId5"/>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2</a:t>
            </a:r>
          </a:p>
        </p:txBody>
      </p:sp>
      <p:sp>
        <p:nvSpPr>
          <p:cNvPr id="17" name="Text Placeholder 16"/>
          <p:cNvSpPr>
            <a:spLocks noGrp="1"/>
          </p:cNvSpPr>
          <p:nvPr>
            <p:ph type="body" sz="quarter" idx="14" hasCustomPrompt="1"/>
          </p:nvPr>
        </p:nvSpPr>
        <p:spPr>
          <a:xfrm>
            <a:off x="465138"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8" name="Text Placeholder 16"/>
          <p:cNvSpPr>
            <a:spLocks noGrp="1"/>
          </p:cNvSpPr>
          <p:nvPr>
            <p:ph type="body" sz="quarter" idx="15" hasCustomPrompt="1"/>
          </p:nvPr>
        </p:nvSpPr>
        <p:spPr>
          <a:xfrm>
            <a:off x="3397922"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9" name="Text Placeholder 16"/>
          <p:cNvSpPr>
            <a:spLocks noGrp="1"/>
          </p:cNvSpPr>
          <p:nvPr>
            <p:ph type="body" sz="quarter" idx="16" hasCustomPrompt="1"/>
          </p:nvPr>
        </p:nvSpPr>
        <p:spPr>
          <a:xfrm>
            <a:off x="6330706"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20" name="Text Placeholder 16"/>
          <p:cNvSpPr>
            <a:spLocks noGrp="1"/>
          </p:cNvSpPr>
          <p:nvPr>
            <p:ph type="body" sz="quarter" idx="17" hasCustomPrompt="1"/>
          </p:nvPr>
        </p:nvSpPr>
        <p:spPr>
          <a:xfrm>
            <a:off x="9263490"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Tree>
    <p:extLst>
      <p:ext uri="{BB962C8B-B14F-4D97-AF65-F5344CB8AC3E}">
        <p14:creationId xmlns:p14="http://schemas.microsoft.com/office/powerpoint/2010/main" val="3643251750"/>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168525"/>
            <a:ext cx="3690937" cy="2654300"/>
          </a:xfrm>
          <a:blipFill>
            <a:blip r:embed="rId2"/>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89437" y="2168525"/>
            <a:ext cx="3679825" cy="2654300"/>
          </a:xfrm>
          <a:blipFill>
            <a:blip r:embed="rId3"/>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302625" y="2168525"/>
            <a:ext cx="3695700" cy="2654300"/>
          </a:xfrm>
          <a:blipFill>
            <a:blip r:embed="rId4"/>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Photo layout 3</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3194613094"/>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2162261009"/>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Tree>
    <p:extLst>
      <p:ext uri="{BB962C8B-B14F-4D97-AF65-F5344CB8AC3E}">
        <p14:creationId xmlns:p14="http://schemas.microsoft.com/office/powerpoint/2010/main" val="328727959"/>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Tree>
    <p:extLst>
      <p:ext uri="{BB962C8B-B14F-4D97-AF65-F5344CB8AC3E}">
        <p14:creationId xmlns:p14="http://schemas.microsoft.com/office/powerpoint/2010/main" val="2883117308"/>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32908552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endParaRPr lang="en-US" dirty="0"/>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endParaRPr lang="en-US" dirty="0"/>
          </a:p>
        </p:txBody>
      </p:sp>
    </p:spTree>
    <p:extLst>
      <p:ext uri="{BB962C8B-B14F-4D97-AF65-F5344CB8AC3E}">
        <p14:creationId xmlns:p14="http://schemas.microsoft.com/office/powerpoint/2010/main" val="2056987537"/>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a:t>Click icon to add table</a:t>
            </a:r>
          </a:p>
        </p:txBody>
      </p:sp>
    </p:spTree>
    <p:extLst>
      <p:ext uri="{BB962C8B-B14F-4D97-AF65-F5344CB8AC3E}">
        <p14:creationId xmlns:p14="http://schemas.microsoft.com/office/powerpoint/2010/main" val="3824078712"/>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7246244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dirty="0"/>
              <a:t>Thank you.</a:t>
            </a:r>
          </a:p>
        </p:txBody>
      </p:sp>
    </p:spTree>
    <p:extLst>
      <p:ext uri="{BB962C8B-B14F-4D97-AF65-F5344CB8AC3E}">
        <p14:creationId xmlns:p14="http://schemas.microsoft.com/office/powerpoint/2010/main" val="36887110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18210675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608170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4841399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grpSp>
        <p:nvGrpSpPr>
          <p:cNvPr id="7" name="Group 6"/>
          <p:cNvGrpSpPr/>
          <p:nvPr userDrawn="1"/>
        </p:nvGrpSpPr>
        <p:grpSpPr>
          <a:xfrm>
            <a:off x="465139" y="449264"/>
            <a:ext cx="933131" cy="200341"/>
            <a:chOff x="465139" y="449264"/>
            <a:chExt cx="933131" cy="200341"/>
          </a:xfrm>
        </p:grpSpPr>
        <p:pic>
          <p:nvPicPr>
            <p:cNvPr id="97" name="Picture 96"/>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4"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Tree>
    <p:extLst>
      <p:ext uri="{BB962C8B-B14F-4D97-AF65-F5344CB8AC3E}">
        <p14:creationId xmlns:p14="http://schemas.microsoft.com/office/powerpoint/2010/main" val="26696385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1334" y="0"/>
            <a:ext cx="12435142" cy="6994525"/>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7801338" cy="6994525"/>
          </a:xfrm>
          <a:prstGeom prst="rect">
            <a:avLst/>
          </a:prstGeom>
          <a:gradFill flip="none" rotWithShape="1">
            <a:gsLst>
              <a:gs pos="41000">
                <a:schemeClr val="bg2">
                  <a:alpha val="52000"/>
                </a:scheme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8" name="Picture 7" descr="A close up of a logo&#10;&#10;Description generated with very high confidence">
            <a:extLst>
              <a:ext uri="{FF2B5EF4-FFF2-40B4-BE49-F238E27FC236}">
                <a16:creationId xmlns:a16="http://schemas.microsoft.com/office/drawing/2014/main" id="{210A1701-E983-494A-AAC3-CB4AB37A6CB9}"/>
              </a:ext>
            </a:extLst>
          </p:cNvPr>
          <p:cNvPicPr>
            <a:picLocks noChangeAspect="1"/>
          </p:cNvPicPr>
          <p:nvPr userDrawn="1"/>
        </p:nvPicPr>
        <p:blipFill>
          <a:blip r:embed="rId3">
            <a:clrChange>
              <a:clrFrom>
                <a:srgbClr val="FFFFFF"/>
              </a:clrFrom>
              <a:clrTo>
                <a:srgbClr val="FFFFFF">
                  <a:alpha val="0"/>
                </a:srgbClr>
              </a:clrTo>
            </a:clrChange>
          </a:blip>
          <a:stretch>
            <a:fillRect/>
          </a:stretch>
        </p:blipFill>
        <p:spPr>
          <a:xfrm>
            <a:off x="314667" y="359695"/>
            <a:ext cx="3724898" cy="1002857"/>
          </a:xfrm>
          <a:prstGeom prst="rect">
            <a:avLst/>
          </a:prstGeom>
        </p:spPr>
      </p:pic>
    </p:spTree>
    <p:extLst>
      <p:ext uri="{BB962C8B-B14F-4D97-AF65-F5344CB8AC3E}">
        <p14:creationId xmlns:p14="http://schemas.microsoft.com/office/powerpoint/2010/main" val="14510378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436476" cy="6994524"/>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9006368" cy="6994525"/>
          </a:xfrm>
          <a:prstGeom prst="rect">
            <a:avLst/>
          </a:prstGeom>
          <a:gradFill flip="none" rotWithShape="1">
            <a:gsLst>
              <a:gs pos="63000">
                <a:srgbClr val="2F2F2F">
                  <a:alpha val="74000"/>
                </a:srgbClr>
              </a:gs>
              <a:gs pos="0">
                <a:schemeClr val="tx1"/>
              </a:gs>
              <a:gs pos="100000">
                <a:schemeClr val="tx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pic>
        <p:nvPicPr>
          <p:cNvPr id="8" name="Picture 7">
            <a:extLst>
              <a:ext uri="{FF2B5EF4-FFF2-40B4-BE49-F238E27FC236}">
                <a16:creationId xmlns:a16="http://schemas.microsoft.com/office/drawing/2014/main" id="{CBD240D4-4406-415A-883B-F56CF3A37B49}"/>
              </a:ext>
            </a:extLst>
          </p:cNvPr>
          <p:cNvPicPr>
            <a:picLocks noChangeAspect="1"/>
          </p:cNvPicPr>
          <p:nvPr userDrawn="1"/>
        </p:nvPicPr>
        <p:blipFill>
          <a:blip r:embed="rId3">
            <a:clrChange>
              <a:clrFrom>
                <a:srgbClr val="2F2F2F"/>
              </a:clrFrom>
              <a:clrTo>
                <a:srgbClr val="2F2F2F">
                  <a:alpha val="0"/>
                </a:srgbClr>
              </a:clrTo>
            </a:clrChange>
          </a:blip>
          <a:stretch>
            <a:fillRect/>
          </a:stretch>
        </p:blipFill>
        <p:spPr>
          <a:xfrm>
            <a:off x="314667" y="359695"/>
            <a:ext cx="3724898" cy="1002857"/>
          </a:xfrm>
          <a:prstGeom prst="rect">
            <a:avLst/>
          </a:prstGeom>
        </p:spPr>
      </p:pic>
    </p:spTree>
    <p:extLst>
      <p:ext uri="{BB962C8B-B14F-4D97-AF65-F5344CB8AC3E}">
        <p14:creationId xmlns:p14="http://schemas.microsoft.com/office/powerpoint/2010/main" val="26363497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2" y="0"/>
            <a:ext cx="12436475" cy="6994523"/>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9006368" cy="6994525"/>
          </a:xfrm>
          <a:prstGeom prst="rect">
            <a:avLst/>
          </a:prstGeom>
          <a:gradFill flip="none" rotWithShape="1">
            <a:gsLst>
              <a:gs pos="63000">
                <a:srgbClr val="2F2F2F">
                  <a:alpha val="84000"/>
                </a:srgbClr>
              </a:gs>
              <a:gs pos="0">
                <a:schemeClr val="tx1"/>
              </a:gs>
              <a:gs pos="100000">
                <a:schemeClr val="tx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spTree>
    <p:extLst>
      <p:ext uri="{BB962C8B-B14F-4D97-AF65-F5344CB8AC3E}">
        <p14:creationId xmlns:p14="http://schemas.microsoft.com/office/powerpoint/2010/main" val="19715708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emf"/><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slideLayout" Target="../slideLayouts/slideLayout17.xml"/><Relationship Id="rId18" Type="http://schemas.openxmlformats.org/officeDocument/2006/relationships/slideLayout" Target="../slideLayouts/slideLayout22.xml"/><Relationship Id="rId26" Type="http://schemas.openxmlformats.org/officeDocument/2006/relationships/slideLayout" Target="../slideLayouts/slideLayout30.xml"/><Relationship Id="rId3" Type="http://schemas.openxmlformats.org/officeDocument/2006/relationships/slideLayout" Target="../slideLayouts/slideLayout7.xml"/><Relationship Id="rId21" Type="http://schemas.openxmlformats.org/officeDocument/2006/relationships/slideLayout" Target="../slideLayouts/slideLayout25.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17" Type="http://schemas.openxmlformats.org/officeDocument/2006/relationships/slideLayout" Target="../slideLayouts/slideLayout21.xml"/><Relationship Id="rId25" Type="http://schemas.openxmlformats.org/officeDocument/2006/relationships/slideLayout" Target="../slideLayouts/slideLayout29.xml"/><Relationship Id="rId33" Type="http://schemas.openxmlformats.org/officeDocument/2006/relationships/image" Target="../media/image1.emf"/><Relationship Id="rId2" Type="http://schemas.openxmlformats.org/officeDocument/2006/relationships/slideLayout" Target="../slideLayouts/slideLayout6.xml"/><Relationship Id="rId16" Type="http://schemas.openxmlformats.org/officeDocument/2006/relationships/slideLayout" Target="../slideLayouts/slideLayout20.xml"/><Relationship Id="rId20" Type="http://schemas.openxmlformats.org/officeDocument/2006/relationships/slideLayout" Target="../slideLayouts/slideLayout24.xml"/><Relationship Id="rId29" Type="http://schemas.openxmlformats.org/officeDocument/2006/relationships/slideLayout" Target="../slideLayouts/slideLayout33.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24" Type="http://schemas.openxmlformats.org/officeDocument/2006/relationships/slideLayout" Target="../slideLayouts/slideLayout28.xml"/><Relationship Id="rId32" Type="http://schemas.openxmlformats.org/officeDocument/2006/relationships/theme" Target="../theme/theme2.xml"/><Relationship Id="rId5" Type="http://schemas.openxmlformats.org/officeDocument/2006/relationships/slideLayout" Target="../slideLayouts/slideLayout9.xml"/><Relationship Id="rId15" Type="http://schemas.openxmlformats.org/officeDocument/2006/relationships/slideLayout" Target="../slideLayouts/slideLayout19.xml"/><Relationship Id="rId23" Type="http://schemas.openxmlformats.org/officeDocument/2006/relationships/slideLayout" Target="../slideLayouts/slideLayout27.xml"/><Relationship Id="rId28" Type="http://schemas.openxmlformats.org/officeDocument/2006/relationships/slideLayout" Target="../slideLayouts/slideLayout32.xml"/><Relationship Id="rId10" Type="http://schemas.openxmlformats.org/officeDocument/2006/relationships/slideLayout" Target="../slideLayouts/slideLayout14.xml"/><Relationship Id="rId19" Type="http://schemas.openxmlformats.org/officeDocument/2006/relationships/slideLayout" Target="../slideLayouts/slideLayout23.xml"/><Relationship Id="rId31" Type="http://schemas.openxmlformats.org/officeDocument/2006/relationships/slideLayout" Target="../slideLayouts/slideLayout35.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slideLayout" Target="../slideLayouts/slideLayout18.xml"/><Relationship Id="rId22" Type="http://schemas.openxmlformats.org/officeDocument/2006/relationships/slideLayout" Target="../slideLayouts/slideLayout26.xml"/><Relationship Id="rId27" Type="http://schemas.openxmlformats.org/officeDocument/2006/relationships/slideLayout" Target="../slideLayouts/slideLayout31.xml"/><Relationship Id="rId30" Type="http://schemas.openxmlformats.org/officeDocument/2006/relationships/slideLayout" Target="../slideLayouts/slideLayout3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6"/>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24" r:id="rId1"/>
    <p:sldLayoutId id="2147484529" r:id="rId2"/>
    <p:sldLayoutId id="2147484545" r:id="rId3"/>
    <p:sldLayoutId id="2147484299" r:id="rId4"/>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pos="1381" userDrawn="1">
          <p15:clr>
            <a:srgbClr val="C35EA4"/>
          </p15:clr>
        </p15:guide>
        <p15:guide id="4" pos="1528" userDrawn="1">
          <p15:clr>
            <a:srgbClr val="C35EA4"/>
          </p15:clr>
        </p15:guide>
        <p15:guide id="5" pos="2618" userDrawn="1">
          <p15:clr>
            <a:srgbClr val="C35EA4"/>
          </p15:clr>
        </p15:guide>
        <p15:guide id="6" pos="2765" userDrawn="1">
          <p15:clr>
            <a:srgbClr val="C35EA4"/>
          </p15:clr>
        </p15:guide>
        <p15:guide id="7" pos="3854" userDrawn="1">
          <p15:clr>
            <a:srgbClr val="C35EA4"/>
          </p15:clr>
        </p15:guide>
        <p15:guide id="8" pos="4003" userDrawn="1">
          <p15:clr>
            <a:srgbClr val="C35EA4"/>
          </p15:clr>
        </p15:guide>
        <p15:guide id="9" pos="5083" userDrawn="1">
          <p15:clr>
            <a:srgbClr val="C35EA4"/>
          </p15:clr>
        </p15:guide>
        <p15:guide id="10" pos="5230" userDrawn="1">
          <p15:clr>
            <a:srgbClr val="C35EA4"/>
          </p15:clr>
        </p15:guide>
        <p15:guide id="11" pos="6323" userDrawn="1">
          <p15:clr>
            <a:srgbClr val="C35EA4"/>
          </p15:clr>
        </p15:guide>
        <p15:guide id="12" pos="6469" userDrawn="1">
          <p15:clr>
            <a:srgbClr val="C35EA4"/>
          </p15:clr>
        </p15:guide>
        <p15:guide id="16" pos="293" userDrawn="1">
          <p15:clr>
            <a:srgbClr val="F26B43"/>
          </p15:clr>
        </p15:guide>
        <p15:guide id="17" pos="7558" userDrawn="1">
          <p15:clr>
            <a:srgbClr val="F26B43"/>
          </p15:clr>
        </p15:guide>
        <p15:guide id="18" orient="horz" pos="751" userDrawn="1">
          <p15:clr>
            <a:srgbClr val="5ACBF0"/>
          </p15:clr>
        </p15:guide>
        <p15:guide id="19" orient="horz" pos="1366" userDrawn="1">
          <p15:clr>
            <a:srgbClr val="5ACBF0"/>
          </p15:clr>
        </p15:guide>
        <p15:guide id="20" orient="horz" pos="605" userDrawn="1">
          <p15:clr>
            <a:srgbClr val="5ACBF0"/>
          </p15:clr>
        </p15:guide>
        <p15:guide id="21" orient="horz" pos="1514" userDrawn="1">
          <p15:clr>
            <a:srgbClr val="5ACBF0"/>
          </p15:clr>
        </p15:guide>
        <p15:guide id="22" orient="horz" pos="2130" userDrawn="1">
          <p15:clr>
            <a:srgbClr val="5ACBF0"/>
          </p15:clr>
        </p15:guide>
        <p15:guide id="23" orient="horz" pos="2275" userDrawn="1">
          <p15:clr>
            <a:srgbClr val="5ACBF0"/>
          </p15:clr>
        </p15:guide>
        <p15:guide id="25" orient="horz" pos="283" userDrawn="1">
          <p15:clr>
            <a:srgbClr val="F26B43"/>
          </p15:clr>
        </p15:guide>
        <p15:guide id="26" orient="horz" pos="4120" userDrawn="1">
          <p15:clr>
            <a:srgbClr val="F26B43"/>
          </p15:clr>
        </p15:guide>
        <p15:guide id="27" orient="horz" pos="2891" userDrawn="1">
          <p15:clr>
            <a:srgbClr val="5ACBF0"/>
          </p15:clr>
        </p15:guide>
        <p15:guide id="28" orient="horz" pos="3038" userDrawn="1">
          <p15:clr>
            <a:srgbClr val="5ACBF0"/>
          </p15:clr>
        </p15:guide>
        <p15:guide id="29" orient="horz" pos="3654" userDrawn="1">
          <p15:clr>
            <a:srgbClr val="5ACBF0"/>
          </p15:clr>
        </p15:guide>
        <p15:guide id="30" orient="horz" pos="3800"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33"/>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1031840041"/>
      </p:ext>
    </p:extLst>
  </p:cSld>
  <p:clrMap bg1="lt1" tx1="dk1" bg2="lt2" tx2="dk2" accent1="accent1" accent2="accent2" accent3="accent3" accent4="accent4" accent5="accent5" accent6="accent6" hlink="hlink" folHlink="folHlink"/>
  <p:sldLayoutIdLst>
    <p:sldLayoutId id="2147484547" r:id="rId1"/>
    <p:sldLayoutId id="2147484548" r:id="rId2"/>
    <p:sldLayoutId id="2147484549" r:id="rId3"/>
    <p:sldLayoutId id="2147484573" r:id="rId4"/>
    <p:sldLayoutId id="2147484574" r:id="rId5"/>
    <p:sldLayoutId id="2147484575" r:id="rId6"/>
    <p:sldLayoutId id="2147484551" r:id="rId7"/>
    <p:sldLayoutId id="2147484552" r:id="rId8"/>
    <p:sldLayoutId id="2147484576" r:id="rId9"/>
    <p:sldLayoutId id="2147484553" r:id="rId10"/>
    <p:sldLayoutId id="2147484554" r:id="rId11"/>
    <p:sldLayoutId id="2147484555" r:id="rId12"/>
    <p:sldLayoutId id="2147484556" r:id="rId13"/>
    <p:sldLayoutId id="2147484557" r:id="rId14"/>
    <p:sldLayoutId id="2147484558" r:id="rId15"/>
    <p:sldLayoutId id="2147484559" r:id="rId16"/>
    <p:sldLayoutId id="2147484560" r:id="rId17"/>
    <p:sldLayoutId id="2147484561" r:id="rId18"/>
    <p:sldLayoutId id="2147484577" r:id="rId19"/>
    <p:sldLayoutId id="2147484562" r:id="rId20"/>
    <p:sldLayoutId id="2147484563" r:id="rId21"/>
    <p:sldLayoutId id="2147484564" r:id="rId22"/>
    <p:sldLayoutId id="2147484565" r:id="rId23"/>
    <p:sldLayoutId id="2147484566" r:id="rId24"/>
    <p:sldLayoutId id="2147484567" r:id="rId25"/>
    <p:sldLayoutId id="2147484568" r:id="rId26"/>
    <p:sldLayoutId id="2147484569" r:id="rId27"/>
    <p:sldLayoutId id="2147484570" r:id="rId28"/>
    <p:sldLayoutId id="2147484571" r:id="rId29"/>
    <p:sldLayoutId id="2147484572" r:id="rId30"/>
    <p:sldLayoutId id="2147484578" r:id="rId31"/>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pos="1381">
          <p15:clr>
            <a:srgbClr val="C35EA4"/>
          </p15:clr>
        </p15:guide>
        <p15:guide id="4" pos="1528">
          <p15:clr>
            <a:srgbClr val="C35EA4"/>
          </p15:clr>
        </p15:guide>
        <p15:guide id="5" pos="2618">
          <p15:clr>
            <a:srgbClr val="C35EA4"/>
          </p15:clr>
        </p15:guide>
        <p15:guide id="6" pos="2765">
          <p15:clr>
            <a:srgbClr val="C35EA4"/>
          </p15:clr>
        </p15:guide>
        <p15:guide id="7" pos="3854">
          <p15:clr>
            <a:srgbClr val="C35EA4"/>
          </p15:clr>
        </p15:guide>
        <p15:guide id="8" pos="4003">
          <p15:clr>
            <a:srgbClr val="C35EA4"/>
          </p15:clr>
        </p15:guide>
        <p15:guide id="9" pos="5083">
          <p15:clr>
            <a:srgbClr val="C35EA4"/>
          </p15:clr>
        </p15:guide>
        <p15:guide id="10" pos="5230">
          <p15:clr>
            <a:srgbClr val="C35EA4"/>
          </p15:clr>
        </p15:guide>
        <p15:guide id="11" pos="6323">
          <p15:clr>
            <a:srgbClr val="C35EA4"/>
          </p15:clr>
        </p15:guide>
        <p15:guide id="12" pos="6469">
          <p15:clr>
            <a:srgbClr val="C35EA4"/>
          </p15:clr>
        </p15:guide>
        <p15:guide id="16" pos="293">
          <p15:clr>
            <a:srgbClr val="F26B43"/>
          </p15:clr>
        </p15:guide>
        <p15:guide id="17" pos="7558">
          <p15:clr>
            <a:srgbClr val="F26B43"/>
          </p15:clr>
        </p15:guide>
        <p15:guide id="18" orient="horz" pos="751">
          <p15:clr>
            <a:srgbClr val="5ACBF0"/>
          </p15:clr>
        </p15:guide>
        <p15:guide id="19" orient="horz" pos="1366">
          <p15:clr>
            <a:srgbClr val="5ACBF0"/>
          </p15:clr>
        </p15:guide>
        <p15:guide id="20" orient="horz" pos="605">
          <p15:clr>
            <a:srgbClr val="5ACBF0"/>
          </p15:clr>
        </p15:guide>
        <p15:guide id="21" orient="horz" pos="1514">
          <p15:clr>
            <a:srgbClr val="5ACBF0"/>
          </p15:clr>
        </p15:guide>
        <p15:guide id="22" orient="horz" pos="2130">
          <p15:clr>
            <a:srgbClr val="5ACBF0"/>
          </p15:clr>
        </p15:guide>
        <p15:guide id="23" orient="horz" pos="2275">
          <p15:clr>
            <a:srgbClr val="5ACBF0"/>
          </p15:clr>
        </p15:guide>
        <p15:guide id="25" orient="horz" pos="283">
          <p15:clr>
            <a:srgbClr val="F26B43"/>
          </p15:clr>
        </p15:guide>
        <p15:guide id="26" orient="horz" pos="4120">
          <p15:clr>
            <a:srgbClr val="F26B43"/>
          </p15:clr>
        </p15:guide>
        <p15:guide id="27" orient="horz" pos="2891">
          <p15:clr>
            <a:srgbClr val="5ACBF0"/>
          </p15:clr>
        </p15:guide>
        <p15:guide id="28" orient="horz" pos="3038">
          <p15:clr>
            <a:srgbClr val="5ACBF0"/>
          </p15:clr>
        </p15:guide>
        <p15:guide id="29" orient="horz" pos="3654">
          <p15:clr>
            <a:srgbClr val="5ACBF0"/>
          </p15:clr>
        </p15:guide>
        <p15:guide id="30" orient="horz" pos="3800">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gif"/><Relationship Id="rId7" Type="http://schemas.openxmlformats.org/officeDocument/2006/relationships/image" Target="../media/image26.png"/><Relationship Id="rId2" Type="http://schemas.openxmlformats.org/officeDocument/2006/relationships/notesSlide" Target="../notesSlides/notesSlide3.xml"/><Relationship Id="rId1" Type="http://schemas.openxmlformats.org/officeDocument/2006/relationships/slideLayout" Target="../slideLayouts/slideLayout35.xml"/><Relationship Id="rId6" Type="http://schemas.openxmlformats.org/officeDocument/2006/relationships/image" Target="../media/image25.png"/><Relationship Id="rId5" Type="http://schemas.openxmlformats.org/officeDocument/2006/relationships/image" Target="../media/image24.jpg"/><Relationship Id="rId4" Type="http://schemas.openxmlformats.org/officeDocument/2006/relationships/image" Target="../media/image23.gif"/></Relationships>
</file>

<file path=ppt/slides/_rels/slide4.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8.png"/><Relationship Id="rId7" Type="http://schemas.openxmlformats.org/officeDocument/2006/relationships/image" Target="../media/image30.png"/><Relationship Id="rId2" Type="http://schemas.openxmlformats.org/officeDocument/2006/relationships/notesSlide" Target="../notesSlides/notesSlide4.xml"/><Relationship Id="rId1" Type="http://schemas.openxmlformats.org/officeDocument/2006/relationships/slideLayout" Target="../slideLayouts/slideLayout35.xml"/><Relationship Id="rId6" Type="http://schemas.openxmlformats.org/officeDocument/2006/relationships/image" Target="../media/image29.png"/><Relationship Id="rId5" Type="http://schemas.openxmlformats.org/officeDocument/2006/relationships/image" Target="../media/image26.png"/><Relationship Id="rId4" Type="http://schemas.openxmlformats.org/officeDocument/2006/relationships/image" Target="../media/image25.png"/></Relationships>
</file>

<file path=ppt/slides/_rels/slide5.xml.rels><?xml version="1.0" encoding="UTF-8" standalone="yes"?>
<Relationships xmlns="http://schemas.openxmlformats.org/package/2006/relationships"><Relationship Id="rId3" Type="http://schemas.openxmlformats.org/officeDocument/2006/relationships/hyperlink" Target="http://portal.office.com/" TargetMode="External"/><Relationship Id="rId2" Type="http://schemas.openxmlformats.org/officeDocument/2006/relationships/notesSlide" Target="../notesSlides/notesSlide5.xml"/><Relationship Id="rId1" Type="http://schemas.openxmlformats.org/officeDocument/2006/relationships/slideLayout" Target="../slideLayouts/slideLayout18.xml"/><Relationship Id="rId4" Type="http://schemas.openxmlformats.org/officeDocument/2006/relationships/hyperlink" Target="mailto:admin@DEV365x???.onmicrosoft.com" TargetMode="External"/></Relationships>
</file>

<file path=ppt/slides/_rels/slide6.xml.rels><?xml version="1.0" encoding="UTF-8" standalone="yes"?>
<Relationships xmlns="http://schemas.openxmlformats.org/package/2006/relationships"><Relationship Id="rId3" Type="http://schemas.openxmlformats.org/officeDocument/2006/relationships/hyperlink" Target="http://github.com/eoverfield/Office-Dev-Bootcamp" TargetMode="External"/><Relationship Id="rId2" Type="http://schemas.openxmlformats.org/officeDocument/2006/relationships/notesSlide" Target="../notesSlides/notesSlide6.xml"/><Relationship Id="rId1" Type="http://schemas.openxmlformats.org/officeDocument/2006/relationships/slideLayout" Target="../slideLayouts/slideLayout18.xml"/><Relationship Id="rId4" Type="http://schemas.openxmlformats.org/officeDocument/2006/relationships/hyperlink" Target="https://github.com/OfficeDev/TrainingContent/tree/master/SharePoint/SharePointFramework"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7.xml"/><Relationship Id="rId1" Type="http://schemas.openxmlformats.org/officeDocument/2006/relationships/slideLayout" Target="../slideLayouts/slideLayout21.xml"/><Relationship Id="rId5" Type="http://schemas.openxmlformats.org/officeDocument/2006/relationships/hyperlink" Target="https://aka.ms/o365devbootcampfeedback" TargetMode="External"/><Relationship Id="rId4" Type="http://schemas.openxmlformats.org/officeDocument/2006/relationships/hyperlink" Target="https://dev.office.com/devprogram"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BB927-39B4-4A09-BCBC-A0E3A2B18705}"/>
              </a:ext>
            </a:extLst>
          </p:cNvPr>
          <p:cNvSpPr>
            <a:spLocks noGrp="1"/>
          </p:cNvSpPr>
          <p:nvPr>
            <p:ph type="title"/>
          </p:nvPr>
        </p:nvSpPr>
        <p:spPr/>
        <p:txBody>
          <a:bodyPr/>
          <a:lstStyle/>
          <a:p>
            <a:br>
              <a:rPr lang="en-US" dirty="0"/>
            </a:br>
            <a:r>
              <a:rPr lang="en-US" dirty="0"/>
              <a:t>Global Office 365 Bootcamp – </a:t>
            </a:r>
            <a:br>
              <a:rPr lang="en-US" dirty="0"/>
            </a:br>
            <a:r>
              <a:rPr lang="en-US" dirty="0"/>
              <a:t>Sacramento</a:t>
            </a:r>
          </a:p>
        </p:txBody>
      </p:sp>
      <p:sp>
        <p:nvSpPr>
          <p:cNvPr id="3" name="Text Placeholder 2">
            <a:extLst>
              <a:ext uri="{FF2B5EF4-FFF2-40B4-BE49-F238E27FC236}">
                <a16:creationId xmlns:a16="http://schemas.microsoft.com/office/drawing/2014/main" id="{20A0DFF3-ADB5-4B4D-8A84-2261AEAB33F1}"/>
              </a:ext>
            </a:extLst>
          </p:cNvPr>
          <p:cNvSpPr>
            <a:spLocks noGrp="1"/>
          </p:cNvSpPr>
          <p:nvPr>
            <p:ph type="body" sz="quarter" idx="12"/>
          </p:nvPr>
        </p:nvSpPr>
        <p:spPr/>
        <p:txBody>
          <a:bodyPr/>
          <a:lstStyle/>
          <a:p>
            <a:endParaRPr lang="en-US" dirty="0"/>
          </a:p>
          <a:p>
            <a:r>
              <a:rPr lang="en-US" dirty="0"/>
              <a:t>Eric Overfield</a:t>
            </a:r>
          </a:p>
          <a:p>
            <a:endParaRPr lang="en-US" dirty="0"/>
          </a:p>
          <a:p>
            <a:r>
              <a:rPr lang="en-US" dirty="0"/>
              <a:t>Microsoft Regional Director</a:t>
            </a:r>
          </a:p>
          <a:p>
            <a:r>
              <a:rPr lang="en-US" dirty="0"/>
              <a:t>Office Servers and Services MVP</a:t>
            </a:r>
          </a:p>
          <a:p>
            <a:r>
              <a:rPr lang="en-US" dirty="0"/>
              <a:t>President, PixelMill</a:t>
            </a:r>
          </a:p>
        </p:txBody>
      </p:sp>
    </p:spTree>
    <p:extLst>
      <p:ext uri="{BB962C8B-B14F-4D97-AF65-F5344CB8AC3E}">
        <p14:creationId xmlns:p14="http://schemas.microsoft.com/office/powerpoint/2010/main" val="2666274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Agenda</a:t>
            </a:r>
          </a:p>
        </p:txBody>
      </p:sp>
      <p:graphicFrame>
        <p:nvGraphicFramePr>
          <p:cNvPr id="6" name="Table 5">
            <a:extLst>
              <a:ext uri="{FF2B5EF4-FFF2-40B4-BE49-F238E27FC236}">
                <a16:creationId xmlns:a16="http://schemas.microsoft.com/office/drawing/2014/main" id="{C3E4279C-9F8A-4A0C-8CE9-B9E6B919F0DB}"/>
              </a:ext>
            </a:extLst>
          </p:cNvPr>
          <p:cNvGraphicFramePr>
            <a:graphicFrameLocks noGrp="1"/>
          </p:cNvGraphicFramePr>
          <p:nvPr>
            <p:extLst>
              <p:ext uri="{D42A27DB-BD31-4B8C-83A1-F6EECF244321}">
                <p14:modId xmlns:p14="http://schemas.microsoft.com/office/powerpoint/2010/main" val="3733371"/>
              </p:ext>
            </p:extLst>
          </p:nvPr>
        </p:nvGraphicFramePr>
        <p:xfrm>
          <a:off x="465138" y="1226916"/>
          <a:ext cx="11533187" cy="5370651"/>
        </p:xfrm>
        <a:graphic>
          <a:graphicData uri="http://schemas.openxmlformats.org/drawingml/2006/table">
            <a:tbl>
              <a:tblPr/>
              <a:tblGrid>
                <a:gridCol w="1298551">
                  <a:extLst>
                    <a:ext uri="{9D8B030D-6E8A-4147-A177-3AD203B41FA5}">
                      <a16:colId xmlns:a16="http://schemas.microsoft.com/office/drawing/2014/main" val="3692583418"/>
                    </a:ext>
                  </a:extLst>
                </a:gridCol>
                <a:gridCol w="5485580">
                  <a:extLst>
                    <a:ext uri="{9D8B030D-6E8A-4147-A177-3AD203B41FA5}">
                      <a16:colId xmlns:a16="http://schemas.microsoft.com/office/drawing/2014/main" val="3380234546"/>
                    </a:ext>
                  </a:extLst>
                </a:gridCol>
                <a:gridCol w="4749056">
                  <a:extLst>
                    <a:ext uri="{9D8B030D-6E8A-4147-A177-3AD203B41FA5}">
                      <a16:colId xmlns:a16="http://schemas.microsoft.com/office/drawing/2014/main" val="1831775513"/>
                    </a:ext>
                  </a:extLst>
                </a:gridCol>
              </a:tblGrid>
              <a:tr h="596739">
                <a:tc>
                  <a:txBody>
                    <a:bodyPr/>
                    <a:lstStyle/>
                    <a:p>
                      <a:pPr algn="l" fontAlgn="b"/>
                      <a:r>
                        <a:rPr lang="en-US" sz="1800" b="0" i="0" u="none" strike="noStrike">
                          <a:solidFill>
                            <a:schemeClr val="tx2"/>
                          </a:solidFill>
                          <a:effectLst/>
                          <a:latin typeface="+mj-lt"/>
                        </a:rPr>
                        <a:t>Time</a:t>
                      </a:r>
                    </a:p>
                  </a:txBody>
                  <a:tcPr marL="137160" marR="137160" marT="137160" marB="137160" anchor="ctr">
                    <a:lnL>
                      <a:noFill/>
                    </a:lnL>
                    <a:lnR>
                      <a:noFill/>
                    </a:lnR>
                    <a:lnT w="6350" cap="flat" cmpd="sng" algn="ctr">
                      <a:noFill/>
                      <a:prstDash val="solid"/>
                      <a:round/>
                      <a:headEnd type="none" w="med" len="med"/>
                      <a:tailEnd type="none" w="med" len="med"/>
                    </a:lnT>
                    <a:lnB w="381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1800" b="0" i="0" u="none" strike="noStrike" dirty="0">
                          <a:solidFill>
                            <a:schemeClr val="tx2"/>
                          </a:solidFill>
                          <a:effectLst/>
                          <a:latin typeface="+mj-lt"/>
                        </a:rPr>
                        <a:t>Topic / Activity </a:t>
                      </a:r>
                    </a:p>
                  </a:txBody>
                  <a:tcPr marL="137160" marR="137160" marT="137160" marB="137160" anchor="ctr">
                    <a:lnL>
                      <a:noFill/>
                    </a:lnL>
                    <a:lnR>
                      <a:noFill/>
                    </a:lnR>
                    <a:lnT w="6350" cap="flat" cmpd="sng" algn="ctr">
                      <a:noFill/>
                      <a:prstDash val="solid"/>
                      <a:round/>
                      <a:headEnd type="none" w="med" len="med"/>
                      <a:tailEnd type="none" w="med" len="med"/>
                    </a:lnT>
                    <a:lnB w="381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800" b="0" i="0" u="none" strike="noStrike" dirty="0">
                          <a:solidFill>
                            <a:schemeClr val="tx2"/>
                          </a:solidFill>
                          <a:effectLst/>
                          <a:latin typeface="+mj-lt"/>
                        </a:rPr>
                        <a:t>Speaker</a:t>
                      </a:r>
                    </a:p>
                  </a:txBody>
                  <a:tcPr marL="137160" marR="137160" marT="137160" marB="137160" anchor="ctr">
                    <a:lnL>
                      <a:noFill/>
                    </a:lnL>
                    <a:lnR>
                      <a:noFill/>
                    </a:lnR>
                    <a:lnT w="6350" cap="flat" cmpd="sng" algn="ctr">
                      <a:noFill/>
                      <a:prstDash val="solid"/>
                      <a:round/>
                      <a:headEnd type="none" w="med" len="med"/>
                      <a:tailEnd type="none" w="med" len="med"/>
                    </a:lnT>
                    <a:lnB w="381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17562875"/>
                  </a:ext>
                </a:extLst>
              </a:tr>
              <a:tr h="596739">
                <a:tc>
                  <a:txBody>
                    <a:bodyPr/>
                    <a:lstStyle/>
                    <a:p>
                      <a:pPr algn="l" fontAlgn="t"/>
                      <a:r>
                        <a:rPr lang="en-US" sz="1800" b="0" i="0" u="none" strike="noStrike" dirty="0">
                          <a:solidFill>
                            <a:schemeClr val="tx2"/>
                          </a:solidFill>
                          <a:effectLst/>
                          <a:latin typeface="Segoe UI Semilight" panose="020B0402040204020203" pitchFamily="34" charset="0"/>
                          <a:cs typeface="Segoe UI Semilight" panose="020B0402040204020203" pitchFamily="34" charset="0"/>
                        </a:rPr>
                        <a:t>9 am</a:t>
                      </a:r>
                    </a:p>
                  </a:txBody>
                  <a:tcPr marL="137160" marR="137160" marT="137160" marB="137160">
                    <a:lnL>
                      <a:noFill/>
                    </a:lnL>
                    <a:lnR>
                      <a:noFill/>
                    </a:lnR>
                    <a:lnT w="38100" cap="flat" cmpd="sng" algn="ctr">
                      <a:solidFill>
                        <a:schemeClr val="accent1"/>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tc>
                  <a:txBody>
                    <a:bodyPr/>
                    <a:lstStyle/>
                    <a:p>
                      <a:pPr algn="l" fontAlgn="t"/>
                      <a:r>
                        <a:rPr lang="en-US" sz="1800" b="0" i="0" u="none" strike="noStrike" dirty="0">
                          <a:solidFill>
                            <a:schemeClr val="tx2"/>
                          </a:solidFill>
                          <a:effectLst/>
                          <a:latin typeface="Segoe UI Semilight" panose="020B0402040204020203" pitchFamily="34" charset="0"/>
                          <a:cs typeface="Segoe UI Semilight" panose="020B0402040204020203" pitchFamily="34" charset="0"/>
                        </a:rPr>
                        <a:t>Introduction to SharePoint Framework</a:t>
                      </a:r>
                    </a:p>
                  </a:txBody>
                  <a:tcPr marL="137160" marR="137160" marT="137160" marB="137160">
                    <a:lnL>
                      <a:noFill/>
                    </a:lnL>
                    <a:lnR>
                      <a:noFill/>
                    </a:lnR>
                    <a:lnT w="38100" cap="flat" cmpd="sng" algn="ctr">
                      <a:solidFill>
                        <a:schemeClr val="accent1"/>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tc>
                  <a:txBody>
                    <a:bodyPr/>
                    <a:lstStyle/>
                    <a:p>
                      <a:pPr algn="l" fontAlgn="t"/>
                      <a:r>
                        <a:rPr lang="en-US" sz="1800" b="0" i="0" u="none" strike="noStrike" dirty="0">
                          <a:solidFill>
                            <a:schemeClr val="tx2"/>
                          </a:solidFill>
                          <a:effectLst/>
                          <a:latin typeface="Segoe UI Semilight" panose="020B0402040204020203" pitchFamily="34" charset="0"/>
                          <a:cs typeface="Segoe UI Semilight" panose="020B0402040204020203" pitchFamily="34" charset="0"/>
                        </a:rPr>
                        <a:t>Eric Overfield</a:t>
                      </a:r>
                    </a:p>
                  </a:txBody>
                  <a:tcPr marL="137160" marR="137160" marT="137160" marB="137160">
                    <a:lnL>
                      <a:noFill/>
                    </a:lnL>
                    <a:lnR>
                      <a:noFill/>
                    </a:lnR>
                    <a:lnT w="38100" cap="flat" cmpd="sng" algn="ctr">
                      <a:solidFill>
                        <a:schemeClr val="accent1"/>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1797202533"/>
                  </a:ext>
                </a:extLst>
              </a:tr>
              <a:tr h="596739">
                <a:tc>
                  <a:txBody>
                    <a:bodyPr/>
                    <a:lstStyle/>
                    <a:p>
                      <a:pPr algn="l" fontAlgn="t"/>
                      <a:r>
                        <a:rPr lang="en-US" sz="1800" b="0" i="0" u="none" strike="noStrike" dirty="0">
                          <a:solidFill>
                            <a:schemeClr val="tx2"/>
                          </a:solidFill>
                          <a:effectLst/>
                          <a:latin typeface="Segoe UI Semilight" panose="020B0402040204020203" pitchFamily="34" charset="0"/>
                          <a:cs typeface="Segoe UI Semilight" panose="020B0402040204020203" pitchFamily="34" charset="0"/>
                        </a:rPr>
                        <a:t>10:30 am</a:t>
                      </a:r>
                    </a:p>
                  </a:txBody>
                  <a:tcPr marL="137160" marR="137160" marT="137160" marB="137160">
                    <a:lnL>
                      <a:noFill/>
                    </a:lnL>
                    <a:lnR>
                      <a:noFill/>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tc>
                  <a:txBody>
                    <a:bodyPr/>
                    <a:lstStyle/>
                    <a:p>
                      <a:pPr algn="l" fontAlgn="t"/>
                      <a:r>
                        <a:rPr lang="en-CA" sz="1800" b="0" i="0" u="none" strike="noStrike" dirty="0">
                          <a:solidFill>
                            <a:schemeClr val="tx2"/>
                          </a:solidFill>
                          <a:effectLst/>
                          <a:latin typeface="Segoe UI Semilight" panose="020B0402040204020203" pitchFamily="34" charset="0"/>
                          <a:cs typeface="Segoe UI Semilight" panose="020B0402040204020203" pitchFamily="34" charset="0"/>
                        </a:rPr>
                        <a:t>Break – 15 minutes</a:t>
                      </a:r>
                    </a:p>
                  </a:txBody>
                  <a:tcPr marL="137160" marR="137160" marT="137160" marB="137160">
                    <a:lnL>
                      <a:noFill/>
                    </a:lnL>
                    <a:lnR>
                      <a:noFill/>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tc>
                  <a:txBody>
                    <a:bodyPr/>
                    <a:lstStyle/>
                    <a:p>
                      <a:pPr algn="l" fontAlgn="t"/>
                      <a:endParaRPr lang="en-US" sz="1800" b="0" i="0" u="none" strike="noStrike" dirty="0">
                        <a:solidFill>
                          <a:schemeClr val="tx2"/>
                        </a:solidFill>
                        <a:effectLst/>
                        <a:latin typeface="Segoe UI Semilight" panose="020B0402040204020203" pitchFamily="34" charset="0"/>
                        <a:cs typeface="Segoe UI Semilight" panose="020B0402040204020203" pitchFamily="34" charset="0"/>
                      </a:endParaRPr>
                    </a:p>
                  </a:txBody>
                  <a:tcPr marL="137160" marR="137160" marT="137160" marB="137160">
                    <a:lnL>
                      <a:noFill/>
                    </a:lnL>
                    <a:lnR>
                      <a:noFill/>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2777130661"/>
                  </a:ext>
                </a:extLst>
              </a:tr>
              <a:tr h="596739">
                <a:tc>
                  <a:txBody>
                    <a:bodyPr/>
                    <a:lstStyle/>
                    <a:p>
                      <a:pPr algn="l" fontAlgn="t"/>
                      <a:r>
                        <a:rPr lang="en-CA" sz="1800" b="0" i="0" u="none" strike="noStrike" dirty="0">
                          <a:solidFill>
                            <a:schemeClr val="tx2"/>
                          </a:solidFill>
                          <a:effectLst/>
                          <a:latin typeface="Segoe UI Semilight" panose="020B0402040204020203" pitchFamily="34" charset="0"/>
                          <a:cs typeface="Segoe UI Semilight" panose="020B0402040204020203" pitchFamily="34" charset="0"/>
                        </a:rPr>
                        <a:t>10:45 am</a:t>
                      </a:r>
                    </a:p>
                  </a:txBody>
                  <a:tcPr marL="137160" marR="137160" marT="137160" marB="137160">
                    <a:lnL>
                      <a:noFill/>
                    </a:lnL>
                    <a:lnR>
                      <a:noFill/>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tc>
                  <a:txBody>
                    <a:bodyPr/>
                    <a:lstStyle/>
                    <a:p>
                      <a:pPr algn="l" fontAlgn="t"/>
                      <a:r>
                        <a:rPr lang="en-CA" sz="1800" b="0" i="0" u="none" strike="noStrike" dirty="0">
                          <a:solidFill>
                            <a:schemeClr val="tx2"/>
                          </a:solidFill>
                          <a:effectLst/>
                          <a:latin typeface="Segoe UI Semilight" panose="020B0402040204020203" pitchFamily="34" charset="0"/>
                          <a:cs typeface="Segoe UI Semilight" panose="020B0402040204020203" pitchFamily="34" charset="0"/>
                        </a:rPr>
                        <a:t>Deep dive into SharePoint Framework Webparts</a:t>
                      </a:r>
                    </a:p>
                  </a:txBody>
                  <a:tcPr marL="137160" marR="137160" marT="137160" marB="137160">
                    <a:lnL>
                      <a:noFill/>
                    </a:lnL>
                    <a:lnR>
                      <a:noFill/>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tc>
                  <a:txBody>
                    <a:bodyPr/>
                    <a:lstStyle/>
                    <a:p>
                      <a:pPr algn="l" fontAlgn="t"/>
                      <a:r>
                        <a:rPr lang="en-CA" sz="1800" b="0" i="0" u="none" strike="noStrike" dirty="0">
                          <a:solidFill>
                            <a:schemeClr val="tx2"/>
                          </a:solidFill>
                          <a:effectLst/>
                          <a:latin typeface="Segoe UI Semilight" panose="020B0402040204020203" pitchFamily="34" charset="0"/>
                          <a:cs typeface="Segoe UI Semilight" panose="020B0402040204020203" pitchFamily="34" charset="0"/>
                        </a:rPr>
                        <a:t>Eric Overfield</a:t>
                      </a:r>
                    </a:p>
                  </a:txBody>
                  <a:tcPr marL="137160" marR="137160" marT="137160" marB="137160">
                    <a:lnL>
                      <a:noFill/>
                    </a:lnL>
                    <a:lnR>
                      <a:noFill/>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4145275799"/>
                  </a:ext>
                </a:extLst>
              </a:tr>
              <a:tr h="596739">
                <a:tc>
                  <a:txBody>
                    <a:bodyPr/>
                    <a:lstStyle/>
                    <a:p>
                      <a:pPr algn="l" fontAlgn="t"/>
                      <a:r>
                        <a:rPr lang="en-CA" sz="1800" b="0" i="0" u="none" strike="noStrike" dirty="0">
                          <a:solidFill>
                            <a:schemeClr val="tx2"/>
                          </a:solidFill>
                          <a:effectLst/>
                          <a:latin typeface="Segoe UI Semilight" panose="020B0402040204020203" pitchFamily="34" charset="0"/>
                          <a:cs typeface="Segoe UI Semilight" panose="020B0402040204020203" pitchFamily="34" charset="0"/>
                        </a:rPr>
                        <a:t>12:15 pm</a:t>
                      </a:r>
                    </a:p>
                  </a:txBody>
                  <a:tcPr marL="137160" marR="137160" marT="137160" marB="137160">
                    <a:lnL>
                      <a:noFill/>
                    </a:lnL>
                    <a:lnR>
                      <a:noFill/>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tc>
                  <a:txBody>
                    <a:bodyPr/>
                    <a:lstStyle/>
                    <a:p>
                      <a:pPr algn="l" fontAlgn="t"/>
                      <a:r>
                        <a:rPr lang="en-US" sz="1800" b="0" i="0" u="none" strike="noStrike" dirty="0">
                          <a:solidFill>
                            <a:schemeClr val="tx2"/>
                          </a:solidFill>
                          <a:effectLst/>
                          <a:latin typeface="Segoe UI Semilight" panose="020B0402040204020203" pitchFamily="34" charset="0"/>
                          <a:cs typeface="Segoe UI Semilight" panose="020B0402040204020203" pitchFamily="34" charset="0"/>
                        </a:rPr>
                        <a:t>Lunch – 45 minutes</a:t>
                      </a:r>
                    </a:p>
                  </a:txBody>
                  <a:tcPr marL="137160" marR="137160" marT="137160" marB="137160">
                    <a:lnL>
                      <a:noFill/>
                    </a:lnL>
                    <a:lnR>
                      <a:noFill/>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tc>
                  <a:txBody>
                    <a:bodyPr/>
                    <a:lstStyle/>
                    <a:p>
                      <a:pPr algn="l" fontAlgn="t"/>
                      <a:endParaRPr lang="en-US" sz="1800" b="0" i="0" u="none" strike="noStrike" dirty="0">
                        <a:solidFill>
                          <a:schemeClr val="tx2"/>
                        </a:solidFill>
                        <a:effectLst/>
                        <a:latin typeface="Segoe UI Semilight" panose="020B0402040204020203" pitchFamily="34" charset="0"/>
                        <a:cs typeface="Segoe UI Semilight" panose="020B0402040204020203" pitchFamily="34" charset="0"/>
                      </a:endParaRPr>
                    </a:p>
                  </a:txBody>
                  <a:tcPr marL="137160" marR="137160" marT="137160" marB="137160">
                    <a:lnL>
                      <a:noFill/>
                    </a:lnL>
                    <a:lnR>
                      <a:noFill/>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3029255411"/>
                  </a:ext>
                </a:extLst>
              </a:tr>
              <a:tr h="596739">
                <a:tc>
                  <a:txBody>
                    <a:bodyPr/>
                    <a:lstStyle/>
                    <a:p>
                      <a:pPr algn="l" fontAlgn="t"/>
                      <a:r>
                        <a:rPr lang="en-CA" sz="1800" b="0" i="0" u="none" strike="noStrike" dirty="0">
                          <a:solidFill>
                            <a:schemeClr val="tx2"/>
                          </a:solidFill>
                          <a:effectLst/>
                          <a:latin typeface="Segoe UI Semilight" panose="020B0402040204020203" pitchFamily="34" charset="0"/>
                          <a:cs typeface="Segoe UI Semilight" panose="020B0402040204020203" pitchFamily="34" charset="0"/>
                        </a:rPr>
                        <a:t>1 pm</a:t>
                      </a:r>
                    </a:p>
                  </a:txBody>
                  <a:tcPr marL="137160" marR="137160" marT="137160" marB="137160">
                    <a:lnL>
                      <a:noFill/>
                    </a:lnL>
                    <a:lnR>
                      <a:noFill/>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tc>
                  <a:txBody>
                    <a:bodyPr/>
                    <a:lstStyle/>
                    <a:p>
                      <a:pPr marL="0" marR="0" lvl="0" indent="0" algn="l" defTabSz="932742" rtl="0" eaLnBrk="1" fontAlgn="t" latinLnBrk="0" hangingPunct="1">
                        <a:lnSpc>
                          <a:spcPct val="100000"/>
                        </a:lnSpc>
                        <a:spcBef>
                          <a:spcPts val="0"/>
                        </a:spcBef>
                        <a:spcAft>
                          <a:spcPts val="0"/>
                        </a:spcAft>
                        <a:buClrTx/>
                        <a:buSzTx/>
                        <a:buFontTx/>
                        <a:buNone/>
                        <a:tabLst/>
                        <a:defRPr/>
                      </a:pPr>
                      <a:r>
                        <a:rPr lang="en-CA" sz="1800" b="0" i="0" u="none" strike="noStrike" dirty="0">
                          <a:solidFill>
                            <a:schemeClr val="tx2"/>
                          </a:solidFill>
                          <a:effectLst/>
                          <a:latin typeface="Segoe UI Semilight" panose="020B0402040204020203" pitchFamily="34" charset="0"/>
                          <a:cs typeface="Segoe UI Semilight" panose="020B0402040204020203" pitchFamily="34" charset="0"/>
                        </a:rPr>
                        <a:t>Deeper dive into SharePoint Framework Webparts</a:t>
                      </a:r>
                    </a:p>
                  </a:txBody>
                  <a:tcPr marL="137160" marR="137160" marT="137160" marB="137160">
                    <a:lnL>
                      <a:noFill/>
                    </a:lnL>
                    <a:lnR>
                      <a:noFill/>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tc>
                  <a:txBody>
                    <a:bodyPr/>
                    <a:lstStyle/>
                    <a:p>
                      <a:pPr algn="l" fontAlgn="t"/>
                      <a:r>
                        <a:rPr lang="en-US" sz="1800" b="0" i="0" u="none" strike="noStrike" dirty="0">
                          <a:solidFill>
                            <a:schemeClr val="tx2"/>
                          </a:solidFill>
                          <a:effectLst/>
                          <a:latin typeface="Segoe UI Semilight" panose="020B0402040204020203" pitchFamily="34" charset="0"/>
                          <a:cs typeface="Segoe UI Semilight" panose="020B0402040204020203" pitchFamily="34" charset="0"/>
                        </a:rPr>
                        <a:t>Eric Overfield</a:t>
                      </a:r>
                    </a:p>
                  </a:txBody>
                  <a:tcPr marL="137160" marR="137160" marT="137160" marB="137160">
                    <a:lnL>
                      <a:noFill/>
                    </a:lnL>
                    <a:lnR>
                      <a:noFill/>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2475880627"/>
                  </a:ext>
                </a:extLst>
              </a:tr>
              <a:tr h="596739">
                <a:tc>
                  <a:txBody>
                    <a:bodyPr/>
                    <a:lstStyle/>
                    <a:p>
                      <a:pPr algn="l" fontAlgn="t"/>
                      <a:r>
                        <a:rPr lang="en-CA" sz="1800" b="0" i="0" u="none" strike="noStrike" dirty="0">
                          <a:solidFill>
                            <a:schemeClr val="tx2"/>
                          </a:solidFill>
                          <a:effectLst/>
                          <a:latin typeface="Segoe UI Semilight" panose="020B0402040204020203" pitchFamily="34" charset="0"/>
                          <a:cs typeface="Segoe UI Semilight" panose="020B0402040204020203" pitchFamily="34" charset="0"/>
                        </a:rPr>
                        <a:t>2:30 pm</a:t>
                      </a:r>
                    </a:p>
                  </a:txBody>
                  <a:tcPr marL="137160" marR="137160" marT="137160" marB="137160">
                    <a:lnL>
                      <a:noFill/>
                    </a:lnL>
                    <a:lnR>
                      <a:noFill/>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tc>
                  <a:txBody>
                    <a:bodyPr/>
                    <a:lstStyle/>
                    <a:p>
                      <a:pPr algn="l" fontAlgn="t"/>
                      <a:r>
                        <a:rPr lang="en-CA" sz="1800" b="0" i="0" u="none" strike="noStrike" dirty="0">
                          <a:solidFill>
                            <a:schemeClr val="tx2"/>
                          </a:solidFill>
                          <a:effectLst/>
                          <a:latin typeface="Segoe UI Semilight" panose="020B0402040204020203" pitchFamily="34" charset="0"/>
                          <a:cs typeface="Segoe UI Semilight" panose="020B0402040204020203" pitchFamily="34" charset="0"/>
                        </a:rPr>
                        <a:t>Break – 15 minutes</a:t>
                      </a:r>
                    </a:p>
                  </a:txBody>
                  <a:tcPr marL="137160" marR="137160" marT="137160" marB="137160">
                    <a:lnL>
                      <a:noFill/>
                    </a:lnL>
                    <a:lnR>
                      <a:noFill/>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tc>
                  <a:txBody>
                    <a:bodyPr/>
                    <a:lstStyle/>
                    <a:p>
                      <a:pPr algn="l" fontAlgn="t"/>
                      <a:endParaRPr lang="en-US" sz="1800" b="0" i="0" u="none" strike="noStrike" dirty="0">
                        <a:solidFill>
                          <a:schemeClr val="tx2"/>
                        </a:solidFill>
                        <a:effectLst/>
                        <a:latin typeface="Segoe UI Semilight" panose="020B0402040204020203" pitchFamily="34" charset="0"/>
                        <a:cs typeface="Segoe UI Semilight" panose="020B0402040204020203" pitchFamily="34" charset="0"/>
                      </a:endParaRPr>
                    </a:p>
                  </a:txBody>
                  <a:tcPr marL="137160" marR="137160" marT="137160" marB="137160">
                    <a:lnL>
                      <a:noFill/>
                    </a:lnL>
                    <a:lnR>
                      <a:noFill/>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1069011920"/>
                  </a:ext>
                </a:extLst>
              </a:tr>
              <a:tr h="596739">
                <a:tc>
                  <a:txBody>
                    <a:bodyPr/>
                    <a:lstStyle/>
                    <a:p>
                      <a:pPr algn="l" fontAlgn="t"/>
                      <a:r>
                        <a:rPr lang="en-CA" sz="1800" b="0" i="0" u="none" strike="noStrike" dirty="0">
                          <a:solidFill>
                            <a:schemeClr val="tx2"/>
                          </a:solidFill>
                          <a:effectLst/>
                          <a:latin typeface="Segoe UI Semilight" panose="020B0402040204020203" pitchFamily="34" charset="0"/>
                          <a:cs typeface="Segoe UI Semilight" panose="020B0402040204020203" pitchFamily="34" charset="0"/>
                        </a:rPr>
                        <a:t>2:45 pm</a:t>
                      </a:r>
                    </a:p>
                  </a:txBody>
                  <a:tcPr marL="137160" marR="137160" marT="137160" marB="137160">
                    <a:lnL>
                      <a:noFill/>
                    </a:lnL>
                    <a:lnR>
                      <a:noFill/>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tc>
                  <a:txBody>
                    <a:bodyPr/>
                    <a:lstStyle/>
                    <a:p>
                      <a:pPr algn="l" fontAlgn="t"/>
                      <a:r>
                        <a:rPr lang="en-CA" sz="1800" b="0" i="0" u="none" strike="noStrike" dirty="0">
                          <a:solidFill>
                            <a:schemeClr val="tx2"/>
                          </a:solidFill>
                          <a:effectLst/>
                          <a:latin typeface="Segoe UI Semilight" panose="020B0402040204020203" pitchFamily="34" charset="0"/>
                          <a:cs typeface="Segoe UI Semilight" panose="020B0402040204020203" pitchFamily="34" charset="0"/>
                        </a:rPr>
                        <a:t>SharePoint Framework Packaging and Deployment</a:t>
                      </a:r>
                    </a:p>
                  </a:txBody>
                  <a:tcPr marL="137160" marR="137160" marT="137160" marB="137160">
                    <a:lnL>
                      <a:noFill/>
                    </a:lnL>
                    <a:lnR>
                      <a:noFill/>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tc>
                  <a:txBody>
                    <a:bodyPr/>
                    <a:lstStyle/>
                    <a:p>
                      <a:pPr algn="l" fontAlgn="t"/>
                      <a:r>
                        <a:rPr lang="en-US" sz="1800" b="0" i="0" u="none" strike="noStrike" dirty="0">
                          <a:solidFill>
                            <a:schemeClr val="tx2"/>
                          </a:solidFill>
                          <a:effectLst/>
                          <a:latin typeface="Segoe UI Semilight" panose="020B0402040204020203" pitchFamily="34" charset="0"/>
                          <a:cs typeface="Segoe UI Semilight" panose="020B0402040204020203" pitchFamily="34" charset="0"/>
                        </a:rPr>
                        <a:t>Ryan Schouten</a:t>
                      </a:r>
                    </a:p>
                  </a:txBody>
                  <a:tcPr marL="137160" marR="137160" marT="137160" marB="137160">
                    <a:lnL>
                      <a:noFill/>
                    </a:lnL>
                    <a:lnR>
                      <a:noFill/>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1168100875"/>
                  </a:ext>
                </a:extLst>
              </a:tr>
              <a:tr h="596739">
                <a:tc>
                  <a:txBody>
                    <a:bodyPr/>
                    <a:lstStyle/>
                    <a:p>
                      <a:pPr algn="l" fontAlgn="t"/>
                      <a:r>
                        <a:rPr lang="en-CA" sz="1800" b="0" i="0" u="none" strike="noStrike" dirty="0">
                          <a:solidFill>
                            <a:schemeClr val="tx2"/>
                          </a:solidFill>
                          <a:effectLst/>
                          <a:latin typeface="Segoe UI Semilight" panose="020B0402040204020203" pitchFamily="34" charset="0"/>
                          <a:cs typeface="Segoe UI Semilight" panose="020B0402040204020203" pitchFamily="34" charset="0"/>
                        </a:rPr>
                        <a:t>4:15 pm</a:t>
                      </a:r>
                    </a:p>
                  </a:txBody>
                  <a:tcPr marL="137160" marR="137160" marT="137160" marB="137160">
                    <a:lnL>
                      <a:noFill/>
                    </a:lnL>
                    <a:lnR>
                      <a:noFill/>
                    </a:lnR>
                    <a:lnT w="19050" cap="flat" cmpd="sng" algn="ctr">
                      <a:solidFill>
                        <a:schemeClr val="bg2"/>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tc>
                  <a:txBody>
                    <a:bodyPr/>
                    <a:lstStyle/>
                    <a:p>
                      <a:pPr algn="l" fontAlgn="t"/>
                      <a:r>
                        <a:rPr lang="en-CA" sz="1800" b="0" i="0" u="none" strike="noStrike" dirty="0">
                          <a:solidFill>
                            <a:schemeClr val="tx2"/>
                          </a:solidFill>
                          <a:effectLst/>
                          <a:latin typeface="Segoe UI Semilight" panose="020B0402040204020203" pitchFamily="34" charset="0"/>
                          <a:cs typeface="Segoe UI Semilight" panose="020B0402040204020203" pitchFamily="34" charset="0"/>
                        </a:rPr>
                        <a:t>Q&amp;A and Wrap up – 15 minutes</a:t>
                      </a:r>
                    </a:p>
                  </a:txBody>
                  <a:tcPr marL="137160" marR="137160" marT="137160" marB="137160">
                    <a:lnL>
                      <a:noFill/>
                    </a:lnL>
                    <a:lnR>
                      <a:noFill/>
                    </a:lnR>
                    <a:lnT w="19050" cap="flat" cmpd="sng" algn="ctr">
                      <a:solidFill>
                        <a:schemeClr val="bg2"/>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tc>
                  <a:txBody>
                    <a:bodyPr/>
                    <a:lstStyle/>
                    <a:p>
                      <a:pPr algn="l" fontAlgn="t"/>
                      <a:r>
                        <a:rPr lang="en-US" sz="1800" b="0" i="0" u="none" strike="noStrike" dirty="0">
                          <a:solidFill>
                            <a:schemeClr val="tx2"/>
                          </a:solidFill>
                          <a:effectLst/>
                          <a:latin typeface="Segoe UI Semilight" panose="020B0402040204020203" pitchFamily="34" charset="0"/>
                          <a:cs typeface="Segoe UI Semilight" panose="020B0402040204020203" pitchFamily="34" charset="0"/>
                        </a:rPr>
                        <a:t>Eric and Ryan</a:t>
                      </a:r>
                    </a:p>
                  </a:txBody>
                  <a:tcPr marL="137160" marR="137160" marT="137160" marB="137160">
                    <a:lnL>
                      <a:noFill/>
                    </a:lnL>
                    <a:lnR>
                      <a:noFill/>
                    </a:lnR>
                    <a:lnT w="19050" cap="flat" cmpd="sng" algn="ctr">
                      <a:solidFill>
                        <a:schemeClr val="bg2"/>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973023748"/>
                  </a:ext>
                </a:extLst>
              </a:tr>
            </a:tbl>
          </a:graphicData>
        </a:graphic>
      </p:graphicFrame>
    </p:spTree>
    <p:extLst>
      <p:ext uri="{BB962C8B-B14F-4D97-AF65-F5344CB8AC3E}">
        <p14:creationId xmlns:p14="http://schemas.microsoft.com/office/powerpoint/2010/main" val="390063545"/>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213832" y="760366"/>
            <a:ext cx="5590019" cy="1498744"/>
          </a:xfrm>
          <a:prstGeom prst="rect">
            <a:avLst/>
          </a:prstGeom>
        </p:spPr>
        <p:txBody>
          <a:bodyPr wrap="square" anchor="t">
            <a:spAutoFit/>
          </a:bodyPr>
          <a:lstStyle/>
          <a:p>
            <a:pPr lvl="1">
              <a:lnSpc>
                <a:spcPct val="120000"/>
              </a:lnSpc>
            </a:pPr>
            <a:endParaRPr lang="en-US" sz="3808" b="1" dirty="0">
              <a:solidFill>
                <a:srgbClr val="3C4252"/>
              </a:solidFill>
              <a:latin typeface="Proxima Nova Semibold" panose="02000506030000020004" pitchFamily="50" charset="0"/>
              <a:ea typeface="Proxima Nova" charset="0"/>
              <a:cs typeface="Proxima Nova" charset="0"/>
            </a:endParaRPr>
          </a:p>
          <a:p>
            <a:pPr lvl="1">
              <a:lnSpc>
                <a:spcPct val="120000"/>
              </a:lnSpc>
            </a:pPr>
            <a:r>
              <a:rPr lang="en-US" sz="3808" b="1" dirty="0">
                <a:solidFill>
                  <a:srgbClr val="3C4252"/>
                </a:solidFill>
                <a:latin typeface="Proxima Nova Semibold" panose="02000506030000020004" pitchFamily="50" charset="0"/>
                <a:ea typeface="Proxima Nova" charset="0"/>
                <a:cs typeface="Proxima Nova" charset="0"/>
              </a:rPr>
              <a:t>ERIC OVERFIELD</a:t>
            </a:r>
          </a:p>
        </p:txBody>
      </p:sp>
      <p:cxnSp>
        <p:nvCxnSpPr>
          <p:cNvPr id="3" name="Straight Connector 2"/>
          <p:cNvCxnSpPr/>
          <p:nvPr/>
        </p:nvCxnSpPr>
        <p:spPr>
          <a:xfrm>
            <a:off x="986853" y="2368336"/>
            <a:ext cx="2032015" cy="0"/>
          </a:xfrm>
          <a:prstGeom prst="line">
            <a:avLst/>
          </a:prstGeom>
          <a:ln w="41275">
            <a:solidFill>
              <a:srgbClr val="1AB2E8"/>
            </a:solidFill>
          </a:ln>
          <a:effectLst/>
        </p:spPr>
        <p:style>
          <a:lnRef idx="2">
            <a:schemeClr val="accent1"/>
          </a:lnRef>
          <a:fillRef idx="0">
            <a:schemeClr val="accent1"/>
          </a:fillRef>
          <a:effectRef idx="1">
            <a:schemeClr val="accent1"/>
          </a:effectRef>
          <a:fontRef idx="minor">
            <a:schemeClr val="tx1"/>
          </a:fontRef>
        </p:style>
      </p:cxnSp>
      <p:pic>
        <p:nvPicPr>
          <p:cNvPr id="4" name="Picture 3" descr="C:\Users\jcduron\Desktop\spbook2.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64876" y="4868664"/>
            <a:ext cx="1096504" cy="1817834"/>
          </a:xfrm>
          <a:prstGeom prst="rect">
            <a:avLst/>
          </a:prstGeom>
          <a:noFill/>
          <a:ln>
            <a:solidFill>
              <a:schemeClr val="tx1"/>
            </a:solidFill>
          </a:ln>
          <a:effectLst/>
          <a:extLst>
            <a:ext uri="{909E8E84-426E-40dd-AFC4-6F175D3DCCD1}">
              <a14:hiddenFill xmlns:a14="http://schemas.microsoft.com/office/drawing/2010/main" xmlns="">
                <a:solidFill>
                  <a:srgbClr val="FFFFFF"/>
                </a:solidFill>
              </a14:hiddenFill>
            </a:ext>
          </a:extLst>
        </p:spPr>
      </p:pic>
      <p:pic>
        <p:nvPicPr>
          <p:cNvPr id="5" name="Picture 2" descr="C:\Users\jcduron\Desktop\spbook.gi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86853" y="4868663"/>
            <a:ext cx="1264226" cy="1819197"/>
          </a:xfrm>
          <a:prstGeom prst="rect">
            <a:avLst/>
          </a:prstGeom>
          <a:noFill/>
          <a:effectLst/>
          <a:extLst>
            <a:ext uri="{909E8E84-426E-40dd-AFC4-6F175D3DCCD1}">
              <a14:hiddenFill xmlns:a14="http://schemas.microsoft.com/office/drawing/2010/main" xmlns="">
                <a:solidFill>
                  <a:srgbClr val="FFFFFF"/>
                </a:solidFill>
              </a14:hiddenFill>
            </a:ext>
          </a:extLst>
        </p:spPr>
      </p:pic>
      <p:sp>
        <p:nvSpPr>
          <p:cNvPr id="2" name="Rectangle 1"/>
          <p:cNvSpPr/>
          <p:nvPr/>
        </p:nvSpPr>
        <p:spPr>
          <a:xfrm>
            <a:off x="816964" y="2554567"/>
            <a:ext cx="7918300" cy="2208297"/>
          </a:xfrm>
          <a:prstGeom prst="rect">
            <a:avLst/>
          </a:prstGeom>
        </p:spPr>
        <p:txBody>
          <a:bodyPr wrap="square">
            <a:spAutoFit/>
          </a:bodyPr>
          <a:lstStyle/>
          <a:p>
            <a:pPr>
              <a:lnSpc>
                <a:spcPts val="3264"/>
              </a:lnSpc>
            </a:pPr>
            <a:r>
              <a:rPr lang="en-US" sz="2176" dirty="0">
                <a:solidFill>
                  <a:srgbClr val="3C4252"/>
                </a:solidFill>
                <a:latin typeface="Proxima Nova" panose="02000506030000020004" pitchFamily="50" charset="0"/>
                <a:ea typeface="Roboto Light" panose="02000000000000000000" pitchFamily="2" charset="0"/>
                <a:cs typeface="Roboto Light"/>
              </a:rPr>
              <a:t>President &amp; Co-Founder of </a:t>
            </a:r>
            <a:r>
              <a:rPr lang="en-US" sz="2176" dirty="0" err="1">
                <a:solidFill>
                  <a:srgbClr val="3C4252"/>
                </a:solidFill>
                <a:latin typeface="Proxima Nova" panose="02000506030000020004" pitchFamily="50" charset="0"/>
                <a:ea typeface="Roboto Light" panose="02000000000000000000" pitchFamily="2" charset="0"/>
                <a:cs typeface="Roboto Light"/>
              </a:rPr>
              <a:t>PixelMill</a:t>
            </a:r>
            <a:endParaRPr lang="en-US" sz="2176" dirty="0">
              <a:solidFill>
                <a:srgbClr val="3C4252"/>
              </a:solidFill>
              <a:latin typeface="Proxima Nova" panose="02000506030000020004" pitchFamily="50" charset="0"/>
              <a:ea typeface="Roboto Light" panose="02000000000000000000" pitchFamily="2" charset="0"/>
              <a:cs typeface="Roboto Light"/>
            </a:endParaRPr>
          </a:p>
          <a:p>
            <a:pPr>
              <a:lnSpc>
                <a:spcPts val="3264"/>
              </a:lnSpc>
            </a:pPr>
            <a:r>
              <a:rPr lang="en-US" sz="2176" dirty="0">
                <a:solidFill>
                  <a:srgbClr val="3C4252"/>
                </a:solidFill>
                <a:latin typeface="Proxima Nova" panose="02000506030000020004" pitchFamily="50" charset="0"/>
                <a:ea typeface="Roboto Light" panose="02000000000000000000" pitchFamily="2" charset="0"/>
                <a:cs typeface="Roboto Light"/>
              </a:rPr>
              <a:t>Microsoft MVP, Office Servers &amp; Services</a:t>
            </a:r>
          </a:p>
          <a:p>
            <a:pPr>
              <a:lnSpc>
                <a:spcPts val="3264"/>
              </a:lnSpc>
            </a:pPr>
            <a:r>
              <a:rPr lang="en-US" sz="2176" dirty="0">
                <a:solidFill>
                  <a:srgbClr val="3C4252"/>
                </a:solidFill>
                <a:latin typeface="Proxima Nova" panose="02000506030000020004" pitchFamily="50" charset="0"/>
                <a:ea typeface="Roboto Light" panose="02000000000000000000" pitchFamily="2" charset="0"/>
                <a:cs typeface="Roboto Light"/>
              </a:rPr>
              <a:t>Microsoft Regional Director</a:t>
            </a:r>
          </a:p>
          <a:p>
            <a:pPr>
              <a:lnSpc>
                <a:spcPts val="3264"/>
              </a:lnSpc>
            </a:pPr>
            <a:r>
              <a:rPr lang="en-US" sz="2176" dirty="0">
                <a:solidFill>
                  <a:srgbClr val="3C4252"/>
                </a:solidFill>
                <a:latin typeface="Proxima Nova" panose="02000506030000020004" pitchFamily="50" charset="0"/>
                <a:ea typeface="Roboto Light" panose="02000000000000000000" pitchFamily="2" charset="0"/>
                <a:cs typeface="Roboto Light"/>
              </a:rPr>
              <a:t>Published SharePoint Author</a:t>
            </a:r>
          </a:p>
          <a:p>
            <a:pPr>
              <a:lnSpc>
                <a:spcPts val="3264"/>
              </a:lnSpc>
            </a:pPr>
            <a:r>
              <a:rPr lang="en-US" sz="2176" dirty="0">
                <a:solidFill>
                  <a:srgbClr val="3C4252"/>
                </a:solidFill>
                <a:latin typeface="Proxima Nova" panose="02000506030000020004" pitchFamily="50" charset="0"/>
                <a:ea typeface="Roboto Light" panose="02000000000000000000" pitchFamily="2" charset="0"/>
                <a:cs typeface="Roboto Light"/>
              </a:rPr>
              <a:t>SharePoint Community Organizer &amp; Contributor</a:t>
            </a:r>
          </a:p>
        </p:txBody>
      </p:sp>
      <p:pic>
        <p:nvPicPr>
          <p:cNvPr id="7" name="Picture 6"/>
          <p:cNvPicPr>
            <a:picLocks noChangeAspect="1"/>
          </p:cNvPicPr>
          <p:nvPr/>
        </p:nvPicPr>
        <p:blipFill>
          <a:blip r:embed="rId5"/>
          <a:stretch>
            <a:fillRect/>
          </a:stretch>
        </p:blipFill>
        <p:spPr>
          <a:xfrm>
            <a:off x="7959066" y="497388"/>
            <a:ext cx="2683389" cy="2683389"/>
          </a:xfrm>
          <a:prstGeom prst="rect">
            <a:avLst/>
          </a:prstGeom>
        </p:spPr>
      </p:pic>
      <p:pic>
        <p:nvPicPr>
          <p:cNvPr id="8" name="Picture 7" descr="rss.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35281" y="3666932"/>
            <a:ext cx="371826" cy="371826"/>
          </a:xfrm>
          <a:prstGeom prst="rect">
            <a:avLst/>
          </a:prstGeom>
        </p:spPr>
      </p:pic>
      <p:grpSp>
        <p:nvGrpSpPr>
          <p:cNvPr id="9" name="Group 8"/>
          <p:cNvGrpSpPr/>
          <p:nvPr/>
        </p:nvGrpSpPr>
        <p:grpSpPr>
          <a:xfrm>
            <a:off x="8041014" y="4478335"/>
            <a:ext cx="371826" cy="370836"/>
            <a:chOff x="3328988" y="3201988"/>
            <a:chExt cx="392113" cy="392113"/>
          </a:xfrm>
        </p:grpSpPr>
        <p:sp>
          <p:nvSpPr>
            <p:cNvPr id="10" name="Oval 46"/>
            <p:cNvSpPr>
              <a:spLocks noChangeArrowheads="1"/>
            </p:cNvSpPr>
            <p:nvPr/>
          </p:nvSpPr>
          <p:spPr bwMode="auto">
            <a:xfrm>
              <a:off x="3328988" y="3201988"/>
              <a:ext cx="392113" cy="392113"/>
            </a:xfrm>
            <a:prstGeom prst="ellipse">
              <a:avLst/>
            </a:prstGeom>
            <a:solidFill>
              <a:srgbClr val="1AB2E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endParaRPr lang="en-US" sz="2448"/>
            </a:p>
          </p:txBody>
        </p:sp>
        <p:sp>
          <p:nvSpPr>
            <p:cNvPr id="11" name="Freeform 47"/>
            <p:cNvSpPr>
              <a:spLocks/>
            </p:cNvSpPr>
            <p:nvPr/>
          </p:nvSpPr>
          <p:spPr bwMode="auto">
            <a:xfrm>
              <a:off x="3427415" y="3317875"/>
              <a:ext cx="196850" cy="158750"/>
            </a:xfrm>
            <a:custGeom>
              <a:avLst/>
              <a:gdLst>
                <a:gd name="T0" fmla="*/ 90 w 100"/>
                <a:gd name="T1" fmla="*/ 20 h 81"/>
                <a:gd name="T2" fmla="*/ 32 w 100"/>
                <a:gd name="T3" fmla="*/ 81 h 81"/>
                <a:gd name="T4" fmla="*/ 0 w 100"/>
                <a:gd name="T5" fmla="*/ 72 h 81"/>
                <a:gd name="T6" fmla="*/ 31 w 100"/>
                <a:gd name="T7" fmla="*/ 63 h 81"/>
                <a:gd name="T8" fmla="*/ 12 w 100"/>
                <a:gd name="T9" fmla="*/ 49 h 81"/>
                <a:gd name="T10" fmla="*/ 21 w 100"/>
                <a:gd name="T11" fmla="*/ 48 h 81"/>
                <a:gd name="T12" fmla="*/ 4 w 100"/>
                <a:gd name="T13" fmla="*/ 28 h 81"/>
                <a:gd name="T14" fmla="*/ 14 w 100"/>
                <a:gd name="T15" fmla="*/ 31 h 81"/>
                <a:gd name="T16" fmla="*/ 7 w 100"/>
                <a:gd name="T17" fmla="*/ 3 h 81"/>
                <a:gd name="T18" fmla="*/ 50 w 100"/>
                <a:gd name="T19" fmla="*/ 25 h 81"/>
                <a:gd name="T20" fmla="*/ 70 w 100"/>
                <a:gd name="T21" fmla="*/ 0 h 81"/>
                <a:gd name="T22" fmla="*/ 85 w 100"/>
                <a:gd name="T23" fmla="*/ 6 h 81"/>
                <a:gd name="T24" fmla="*/ 98 w 100"/>
                <a:gd name="T25" fmla="*/ 1 h 81"/>
                <a:gd name="T26" fmla="*/ 89 w 100"/>
                <a:gd name="T27" fmla="*/ 12 h 81"/>
                <a:gd name="T28" fmla="*/ 100 w 100"/>
                <a:gd name="T29" fmla="*/ 9 h 81"/>
                <a:gd name="T30" fmla="*/ 90 w 100"/>
                <a:gd name="T31" fmla="*/ 2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0" h="81">
                  <a:moveTo>
                    <a:pt x="90" y="20"/>
                  </a:moveTo>
                  <a:cubicBezTo>
                    <a:pt x="91" y="49"/>
                    <a:pt x="70" y="81"/>
                    <a:pt x="32" y="81"/>
                  </a:cubicBezTo>
                  <a:cubicBezTo>
                    <a:pt x="20" y="81"/>
                    <a:pt x="9" y="77"/>
                    <a:pt x="0" y="72"/>
                  </a:cubicBezTo>
                  <a:cubicBezTo>
                    <a:pt x="11" y="73"/>
                    <a:pt x="22" y="70"/>
                    <a:pt x="31" y="63"/>
                  </a:cubicBezTo>
                  <a:cubicBezTo>
                    <a:pt x="22" y="63"/>
                    <a:pt x="14" y="57"/>
                    <a:pt x="12" y="49"/>
                  </a:cubicBezTo>
                  <a:cubicBezTo>
                    <a:pt x="15" y="49"/>
                    <a:pt x="18" y="49"/>
                    <a:pt x="21" y="48"/>
                  </a:cubicBezTo>
                  <a:cubicBezTo>
                    <a:pt x="11" y="47"/>
                    <a:pt x="4" y="38"/>
                    <a:pt x="4" y="28"/>
                  </a:cubicBezTo>
                  <a:cubicBezTo>
                    <a:pt x="7" y="30"/>
                    <a:pt x="10" y="31"/>
                    <a:pt x="14" y="31"/>
                  </a:cubicBezTo>
                  <a:cubicBezTo>
                    <a:pt x="4" y="25"/>
                    <a:pt x="2" y="13"/>
                    <a:pt x="7" y="3"/>
                  </a:cubicBezTo>
                  <a:cubicBezTo>
                    <a:pt x="17" y="16"/>
                    <a:pt x="33" y="24"/>
                    <a:pt x="50" y="25"/>
                  </a:cubicBezTo>
                  <a:cubicBezTo>
                    <a:pt x="47" y="12"/>
                    <a:pt x="56" y="0"/>
                    <a:pt x="70" y="0"/>
                  </a:cubicBezTo>
                  <a:cubicBezTo>
                    <a:pt x="75" y="0"/>
                    <a:pt x="81" y="2"/>
                    <a:pt x="85" y="6"/>
                  </a:cubicBezTo>
                  <a:cubicBezTo>
                    <a:pt x="89" y="5"/>
                    <a:pt x="94" y="3"/>
                    <a:pt x="98" y="1"/>
                  </a:cubicBezTo>
                  <a:cubicBezTo>
                    <a:pt x="96" y="6"/>
                    <a:pt x="93" y="10"/>
                    <a:pt x="89" y="12"/>
                  </a:cubicBezTo>
                  <a:cubicBezTo>
                    <a:pt x="93" y="12"/>
                    <a:pt x="97" y="11"/>
                    <a:pt x="100" y="9"/>
                  </a:cubicBezTo>
                  <a:cubicBezTo>
                    <a:pt x="98" y="13"/>
                    <a:pt x="94" y="17"/>
                    <a:pt x="90" y="2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endParaRPr lang="en-US" sz="2448"/>
            </a:p>
          </p:txBody>
        </p:sp>
      </p:grpSp>
      <p:sp>
        <p:nvSpPr>
          <p:cNvPr id="12" name="Rectangle 11"/>
          <p:cNvSpPr/>
          <p:nvPr/>
        </p:nvSpPr>
        <p:spPr>
          <a:xfrm>
            <a:off x="8354812" y="4388780"/>
            <a:ext cx="2287643" cy="427168"/>
          </a:xfrm>
          <a:prstGeom prst="rect">
            <a:avLst/>
          </a:prstGeom>
        </p:spPr>
        <p:txBody>
          <a:bodyPr wrap="square">
            <a:spAutoFit/>
          </a:bodyPr>
          <a:lstStyle/>
          <a:p>
            <a:r>
              <a:rPr lang="en-US" sz="2176" dirty="0">
                <a:solidFill>
                  <a:srgbClr val="3C4252"/>
                </a:solidFill>
                <a:latin typeface="Proxima Nova" panose="02000506030000020004"/>
                <a:ea typeface="Roboto Light" panose="02000000000000000000" pitchFamily="2" charset="0"/>
                <a:cs typeface="Roboto Light"/>
              </a:rPr>
              <a:t>@</a:t>
            </a:r>
            <a:r>
              <a:rPr lang="en-US" sz="2176" dirty="0" err="1">
                <a:solidFill>
                  <a:srgbClr val="3C4252"/>
                </a:solidFill>
                <a:latin typeface="Proxima Nova" panose="02000506030000020004"/>
                <a:ea typeface="Roboto Light" panose="02000000000000000000" pitchFamily="2" charset="0"/>
                <a:cs typeface="Roboto Light"/>
              </a:rPr>
              <a:t>ericoverfield</a:t>
            </a:r>
            <a:endParaRPr lang="en-US" sz="2176" dirty="0">
              <a:solidFill>
                <a:srgbClr val="3C4252"/>
              </a:solidFill>
              <a:latin typeface="Proxima Nova" panose="02000506030000020004"/>
            </a:endParaRPr>
          </a:p>
        </p:txBody>
      </p:sp>
      <p:sp>
        <p:nvSpPr>
          <p:cNvPr id="13" name="Rectangle 12"/>
          <p:cNvSpPr/>
          <p:nvPr/>
        </p:nvSpPr>
        <p:spPr>
          <a:xfrm>
            <a:off x="8354811" y="3622650"/>
            <a:ext cx="2686890" cy="427168"/>
          </a:xfrm>
          <a:prstGeom prst="rect">
            <a:avLst/>
          </a:prstGeom>
        </p:spPr>
        <p:txBody>
          <a:bodyPr wrap="square">
            <a:spAutoFit/>
          </a:bodyPr>
          <a:lstStyle/>
          <a:p>
            <a:r>
              <a:rPr lang="en-US" sz="2176" dirty="0">
                <a:solidFill>
                  <a:srgbClr val="3C4252"/>
                </a:solidFill>
                <a:latin typeface="Proxima Nova" panose="02000506030000020004"/>
              </a:rPr>
              <a:t>ericoverfield.com</a:t>
            </a:r>
          </a:p>
        </p:txBody>
      </p:sp>
      <p:pic>
        <p:nvPicPr>
          <p:cNvPr id="14" name="Picture 1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049380" y="5069150"/>
            <a:ext cx="1099521" cy="1729915"/>
          </a:xfrm>
          <a:prstGeom prst="rect">
            <a:avLst/>
          </a:prstGeom>
        </p:spPr>
      </p:pic>
      <p:pic>
        <p:nvPicPr>
          <p:cNvPr id="1026" name="Picture 2" descr="http://www.msrd.io/images/logo/msrd-logo-192px-alpha.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36479" y="6016643"/>
            <a:ext cx="3422586" cy="9778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5178330"/>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213832" y="760366"/>
            <a:ext cx="5590019" cy="1498744"/>
          </a:xfrm>
          <a:prstGeom prst="rect">
            <a:avLst/>
          </a:prstGeom>
        </p:spPr>
        <p:txBody>
          <a:bodyPr wrap="square" anchor="t">
            <a:spAutoFit/>
          </a:bodyPr>
          <a:lstStyle/>
          <a:p>
            <a:pPr lvl="1">
              <a:lnSpc>
                <a:spcPct val="120000"/>
              </a:lnSpc>
            </a:pPr>
            <a:endParaRPr lang="en-US" sz="3808" b="1" dirty="0">
              <a:solidFill>
                <a:srgbClr val="3C4252"/>
              </a:solidFill>
              <a:latin typeface="Proxima Nova Semibold" panose="02000506030000020004" pitchFamily="50" charset="0"/>
              <a:ea typeface="Proxima Nova" charset="0"/>
              <a:cs typeface="Proxima Nova" charset="0"/>
            </a:endParaRPr>
          </a:p>
          <a:p>
            <a:pPr lvl="1">
              <a:lnSpc>
                <a:spcPct val="120000"/>
              </a:lnSpc>
            </a:pPr>
            <a:r>
              <a:rPr lang="en-US" sz="3808" b="1" dirty="0">
                <a:solidFill>
                  <a:srgbClr val="3C4252"/>
                </a:solidFill>
                <a:latin typeface="Proxima Nova Semibold" panose="02000506030000020004" pitchFamily="50" charset="0"/>
                <a:ea typeface="Proxima Nova" charset="0"/>
                <a:cs typeface="Proxima Nova" charset="0"/>
              </a:rPr>
              <a:t>Ryan Schouten</a:t>
            </a:r>
          </a:p>
        </p:txBody>
      </p:sp>
      <p:cxnSp>
        <p:nvCxnSpPr>
          <p:cNvPr id="3" name="Straight Connector 2"/>
          <p:cNvCxnSpPr/>
          <p:nvPr/>
        </p:nvCxnSpPr>
        <p:spPr>
          <a:xfrm>
            <a:off x="986853" y="2368336"/>
            <a:ext cx="2032015" cy="0"/>
          </a:xfrm>
          <a:prstGeom prst="line">
            <a:avLst/>
          </a:prstGeom>
          <a:ln w="41275">
            <a:solidFill>
              <a:srgbClr val="1AB2E8"/>
            </a:solidFill>
          </a:ln>
          <a:effectLst/>
        </p:spPr>
        <p:style>
          <a:lnRef idx="2">
            <a:schemeClr val="accent1"/>
          </a:lnRef>
          <a:fillRef idx="0">
            <a:schemeClr val="accent1"/>
          </a:fillRef>
          <a:effectRef idx="1">
            <a:schemeClr val="accent1"/>
          </a:effectRef>
          <a:fontRef idx="minor">
            <a:schemeClr val="tx1"/>
          </a:fontRef>
        </p:style>
      </p:cxnSp>
      <p:sp>
        <p:nvSpPr>
          <p:cNvPr id="2" name="Rectangle 1"/>
          <p:cNvSpPr/>
          <p:nvPr/>
        </p:nvSpPr>
        <p:spPr>
          <a:xfrm>
            <a:off x="816964" y="2554567"/>
            <a:ext cx="7918300" cy="1361911"/>
          </a:xfrm>
          <a:prstGeom prst="rect">
            <a:avLst/>
          </a:prstGeom>
        </p:spPr>
        <p:txBody>
          <a:bodyPr wrap="square">
            <a:spAutoFit/>
          </a:bodyPr>
          <a:lstStyle/>
          <a:p>
            <a:pPr>
              <a:lnSpc>
                <a:spcPts val="3264"/>
              </a:lnSpc>
            </a:pPr>
            <a:r>
              <a:rPr lang="en-US" sz="2176" dirty="0">
                <a:solidFill>
                  <a:srgbClr val="3C4252"/>
                </a:solidFill>
                <a:latin typeface="Proxima Nova" panose="02000506030000020004" pitchFamily="50" charset="0"/>
                <a:ea typeface="Roboto Light" panose="02000000000000000000" pitchFamily="2" charset="0"/>
                <a:cs typeface="Roboto Light"/>
              </a:rPr>
              <a:t>Senior Architect at ZAACT</a:t>
            </a:r>
          </a:p>
          <a:p>
            <a:pPr>
              <a:lnSpc>
                <a:spcPts val="3264"/>
              </a:lnSpc>
            </a:pPr>
            <a:r>
              <a:rPr lang="en-US" sz="2176" dirty="0">
                <a:solidFill>
                  <a:srgbClr val="3C4252"/>
                </a:solidFill>
                <a:latin typeface="Proxima Nova" panose="02000506030000020004" pitchFamily="50" charset="0"/>
                <a:ea typeface="Roboto Light" panose="02000000000000000000" pitchFamily="2" charset="0"/>
                <a:cs typeface="Roboto Light"/>
              </a:rPr>
              <a:t>Microsoft MVP, Office Servers &amp; Services</a:t>
            </a:r>
          </a:p>
          <a:p>
            <a:pPr>
              <a:lnSpc>
                <a:spcPts val="3264"/>
              </a:lnSpc>
            </a:pPr>
            <a:r>
              <a:rPr lang="en-US" sz="2176" dirty="0">
                <a:solidFill>
                  <a:srgbClr val="3C4252"/>
                </a:solidFill>
                <a:latin typeface="Proxima Nova" panose="02000506030000020004" pitchFamily="50" charset="0"/>
                <a:ea typeface="Roboto Light" panose="02000000000000000000" pitchFamily="2" charset="0"/>
                <a:cs typeface="Roboto Light"/>
              </a:rPr>
              <a:t>Microsoft Certified Trainer</a:t>
            </a:r>
          </a:p>
        </p:txBody>
      </p:sp>
      <p:pic>
        <p:nvPicPr>
          <p:cNvPr id="7" name="Picture 6"/>
          <p:cNvPicPr>
            <a:picLocks noChangeAspect="1"/>
          </p:cNvPicPr>
          <p:nvPr/>
        </p:nvPicPr>
        <p:blipFill>
          <a:blip r:embed="rId3"/>
          <a:stretch>
            <a:fillRect/>
          </a:stretch>
        </p:blipFill>
        <p:spPr>
          <a:xfrm>
            <a:off x="7959066" y="497388"/>
            <a:ext cx="2683389" cy="2683389"/>
          </a:xfrm>
          <a:prstGeom prst="rect">
            <a:avLst/>
          </a:prstGeom>
        </p:spPr>
      </p:pic>
      <p:pic>
        <p:nvPicPr>
          <p:cNvPr id="8" name="Picture 7" descr="rss.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5281" y="3666932"/>
            <a:ext cx="371826" cy="371826"/>
          </a:xfrm>
          <a:prstGeom prst="rect">
            <a:avLst/>
          </a:prstGeom>
        </p:spPr>
      </p:pic>
      <p:grpSp>
        <p:nvGrpSpPr>
          <p:cNvPr id="9" name="Group 8"/>
          <p:cNvGrpSpPr/>
          <p:nvPr/>
        </p:nvGrpSpPr>
        <p:grpSpPr>
          <a:xfrm>
            <a:off x="8041014" y="4478335"/>
            <a:ext cx="371826" cy="370836"/>
            <a:chOff x="3328988" y="3201988"/>
            <a:chExt cx="392113" cy="392113"/>
          </a:xfrm>
        </p:grpSpPr>
        <p:sp>
          <p:nvSpPr>
            <p:cNvPr id="10" name="Oval 46"/>
            <p:cNvSpPr>
              <a:spLocks noChangeArrowheads="1"/>
            </p:cNvSpPr>
            <p:nvPr/>
          </p:nvSpPr>
          <p:spPr bwMode="auto">
            <a:xfrm>
              <a:off x="3328988" y="3201988"/>
              <a:ext cx="392113" cy="392113"/>
            </a:xfrm>
            <a:prstGeom prst="ellipse">
              <a:avLst/>
            </a:prstGeom>
            <a:solidFill>
              <a:srgbClr val="1AB2E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endParaRPr lang="en-US" sz="2448"/>
            </a:p>
          </p:txBody>
        </p:sp>
        <p:sp>
          <p:nvSpPr>
            <p:cNvPr id="11" name="Freeform 47"/>
            <p:cNvSpPr>
              <a:spLocks/>
            </p:cNvSpPr>
            <p:nvPr/>
          </p:nvSpPr>
          <p:spPr bwMode="auto">
            <a:xfrm>
              <a:off x="3427415" y="3317875"/>
              <a:ext cx="196850" cy="158750"/>
            </a:xfrm>
            <a:custGeom>
              <a:avLst/>
              <a:gdLst>
                <a:gd name="T0" fmla="*/ 90 w 100"/>
                <a:gd name="T1" fmla="*/ 20 h 81"/>
                <a:gd name="T2" fmla="*/ 32 w 100"/>
                <a:gd name="T3" fmla="*/ 81 h 81"/>
                <a:gd name="T4" fmla="*/ 0 w 100"/>
                <a:gd name="T5" fmla="*/ 72 h 81"/>
                <a:gd name="T6" fmla="*/ 31 w 100"/>
                <a:gd name="T7" fmla="*/ 63 h 81"/>
                <a:gd name="T8" fmla="*/ 12 w 100"/>
                <a:gd name="T9" fmla="*/ 49 h 81"/>
                <a:gd name="T10" fmla="*/ 21 w 100"/>
                <a:gd name="T11" fmla="*/ 48 h 81"/>
                <a:gd name="T12" fmla="*/ 4 w 100"/>
                <a:gd name="T13" fmla="*/ 28 h 81"/>
                <a:gd name="T14" fmla="*/ 14 w 100"/>
                <a:gd name="T15" fmla="*/ 31 h 81"/>
                <a:gd name="T16" fmla="*/ 7 w 100"/>
                <a:gd name="T17" fmla="*/ 3 h 81"/>
                <a:gd name="T18" fmla="*/ 50 w 100"/>
                <a:gd name="T19" fmla="*/ 25 h 81"/>
                <a:gd name="T20" fmla="*/ 70 w 100"/>
                <a:gd name="T21" fmla="*/ 0 h 81"/>
                <a:gd name="T22" fmla="*/ 85 w 100"/>
                <a:gd name="T23" fmla="*/ 6 h 81"/>
                <a:gd name="T24" fmla="*/ 98 w 100"/>
                <a:gd name="T25" fmla="*/ 1 h 81"/>
                <a:gd name="T26" fmla="*/ 89 w 100"/>
                <a:gd name="T27" fmla="*/ 12 h 81"/>
                <a:gd name="T28" fmla="*/ 100 w 100"/>
                <a:gd name="T29" fmla="*/ 9 h 81"/>
                <a:gd name="T30" fmla="*/ 90 w 100"/>
                <a:gd name="T31" fmla="*/ 2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0" h="81">
                  <a:moveTo>
                    <a:pt x="90" y="20"/>
                  </a:moveTo>
                  <a:cubicBezTo>
                    <a:pt x="91" y="49"/>
                    <a:pt x="70" y="81"/>
                    <a:pt x="32" y="81"/>
                  </a:cubicBezTo>
                  <a:cubicBezTo>
                    <a:pt x="20" y="81"/>
                    <a:pt x="9" y="77"/>
                    <a:pt x="0" y="72"/>
                  </a:cubicBezTo>
                  <a:cubicBezTo>
                    <a:pt x="11" y="73"/>
                    <a:pt x="22" y="70"/>
                    <a:pt x="31" y="63"/>
                  </a:cubicBezTo>
                  <a:cubicBezTo>
                    <a:pt x="22" y="63"/>
                    <a:pt x="14" y="57"/>
                    <a:pt x="12" y="49"/>
                  </a:cubicBezTo>
                  <a:cubicBezTo>
                    <a:pt x="15" y="49"/>
                    <a:pt x="18" y="49"/>
                    <a:pt x="21" y="48"/>
                  </a:cubicBezTo>
                  <a:cubicBezTo>
                    <a:pt x="11" y="47"/>
                    <a:pt x="4" y="38"/>
                    <a:pt x="4" y="28"/>
                  </a:cubicBezTo>
                  <a:cubicBezTo>
                    <a:pt x="7" y="30"/>
                    <a:pt x="10" y="31"/>
                    <a:pt x="14" y="31"/>
                  </a:cubicBezTo>
                  <a:cubicBezTo>
                    <a:pt x="4" y="25"/>
                    <a:pt x="2" y="13"/>
                    <a:pt x="7" y="3"/>
                  </a:cubicBezTo>
                  <a:cubicBezTo>
                    <a:pt x="17" y="16"/>
                    <a:pt x="33" y="24"/>
                    <a:pt x="50" y="25"/>
                  </a:cubicBezTo>
                  <a:cubicBezTo>
                    <a:pt x="47" y="12"/>
                    <a:pt x="56" y="0"/>
                    <a:pt x="70" y="0"/>
                  </a:cubicBezTo>
                  <a:cubicBezTo>
                    <a:pt x="75" y="0"/>
                    <a:pt x="81" y="2"/>
                    <a:pt x="85" y="6"/>
                  </a:cubicBezTo>
                  <a:cubicBezTo>
                    <a:pt x="89" y="5"/>
                    <a:pt x="94" y="3"/>
                    <a:pt x="98" y="1"/>
                  </a:cubicBezTo>
                  <a:cubicBezTo>
                    <a:pt x="96" y="6"/>
                    <a:pt x="93" y="10"/>
                    <a:pt x="89" y="12"/>
                  </a:cubicBezTo>
                  <a:cubicBezTo>
                    <a:pt x="93" y="12"/>
                    <a:pt x="97" y="11"/>
                    <a:pt x="100" y="9"/>
                  </a:cubicBezTo>
                  <a:cubicBezTo>
                    <a:pt x="98" y="13"/>
                    <a:pt x="94" y="17"/>
                    <a:pt x="90" y="2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endParaRPr lang="en-US" sz="2448"/>
            </a:p>
          </p:txBody>
        </p:sp>
      </p:grpSp>
      <p:sp>
        <p:nvSpPr>
          <p:cNvPr id="12" name="Rectangle 11"/>
          <p:cNvSpPr/>
          <p:nvPr/>
        </p:nvSpPr>
        <p:spPr>
          <a:xfrm>
            <a:off x="8354812" y="4388780"/>
            <a:ext cx="2287643" cy="427168"/>
          </a:xfrm>
          <a:prstGeom prst="rect">
            <a:avLst/>
          </a:prstGeom>
        </p:spPr>
        <p:txBody>
          <a:bodyPr wrap="square">
            <a:spAutoFit/>
          </a:bodyPr>
          <a:lstStyle/>
          <a:p>
            <a:r>
              <a:rPr lang="en-US" sz="2176" dirty="0">
                <a:solidFill>
                  <a:srgbClr val="3C4252"/>
                </a:solidFill>
                <a:latin typeface="Proxima Nova" panose="02000506030000020004"/>
                <a:ea typeface="Roboto Light" panose="02000000000000000000" pitchFamily="2" charset="0"/>
                <a:cs typeface="Roboto Light"/>
              </a:rPr>
              <a:t>@</a:t>
            </a:r>
            <a:r>
              <a:rPr lang="en-US" sz="2176" dirty="0" err="1">
                <a:solidFill>
                  <a:srgbClr val="3C4252"/>
                </a:solidFill>
                <a:latin typeface="Proxima Nova" panose="02000506030000020004"/>
                <a:ea typeface="Roboto Light" panose="02000000000000000000" pitchFamily="2" charset="0"/>
                <a:cs typeface="Roboto Light"/>
              </a:rPr>
              <a:t>shrpntknight</a:t>
            </a:r>
            <a:endParaRPr lang="en-US" sz="2176" dirty="0">
              <a:solidFill>
                <a:srgbClr val="3C4252"/>
              </a:solidFill>
              <a:latin typeface="Proxima Nova" panose="02000506030000020004"/>
            </a:endParaRPr>
          </a:p>
        </p:txBody>
      </p:sp>
      <p:sp>
        <p:nvSpPr>
          <p:cNvPr id="13" name="Rectangle 12"/>
          <p:cNvSpPr/>
          <p:nvPr/>
        </p:nvSpPr>
        <p:spPr>
          <a:xfrm>
            <a:off x="8354811" y="3622650"/>
            <a:ext cx="2686890" cy="427168"/>
          </a:xfrm>
          <a:prstGeom prst="rect">
            <a:avLst/>
          </a:prstGeom>
        </p:spPr>
        <p:txBody>
          <a:bodyPr wrap="square">
            <a:spAutoFit/>
          </a:bodyPr>
          <a:lstStyle/>
          <a:p>
            <a:r>
              <a:rPr lang="en-US" sz="2176" dirty="0">
                <a:solidFill>
                  <a:srgbClr val="3C4252"/>
                </a:solidFill>
                <a:latin typeface="Proxima Nova" panose="02000506030000020004"/>
              </a:rPr>
              <a:t>ryanschouten.com</a:t>
            </a:r>
          </a:p>
        </p:txBody>
      </p:sp>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49380" y="5069150"/>
            <a:ext cx="1099521" cy="1729915"/>
          </a:xfrm>
          <a:prstGeom prst="rect">
            <a:avLst/>
          </a:prstGeom>
        </p:spPr>
      </p:pic>
      <p:pic>
        <p:nvPicPr>
          <p:cNvPr id="16" name="Picture 15">
            <a:extLst>
              <a:ext uri="{FF2B5EF4-FFF2-40B4-BE49-F238E27FC236}">
                <a16:creationId xmlns:a16="http://schemas.microsoft.com/office/drawing/2014/main" id="{2264342A-9411-4436-973F-6E11AEF2593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52814" y="5614757"/>
            <a:ext cx="1143000" cy="557213"/>
          </a:xfrm>
          <a:prstGeom prst="rect">
            <a:avLst/>
          </a:prstGeom>
          <a:ln w="76200">
            <a:solidFill>
              <a:srgbClr val="FFFFFF"/>
            </a:solidFill>
          </a:ln>
        </p:spPr>
      </p:pic>
      <p:pic>
        <p:nvPicPr>
          <p:cNvPr id="17" name="Picture 16">
            <a:extLst>
              <a:ext uri="{FF2B5EF4-FFF2-40B4-BE49-F238E27FC236}">
                <a16:creationId xmlns:a16="http://schemas.microsoft.com/office/drawing/2014/main" id="{C2F6282F-24EF-4EA4-A3A3-BC250157171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511121" y="5321859"/>
            <a:ext cx="1524000" cy="1143000"/>
          </a:xfrm>
          <a:prstGeom prst="rect">
            <a:avLst/>
          </a:prstGeom>
        </p:spPr>
      </p:pic>
      <p:pic>
        <p:nvPicPr>
          <p:cNvPr id="18" name="Picture 17">
            <a:extLst>
              <a:ext uri="{FF2B5EF4-FFF2-40B4-BE49-F238E27FC236}">
                <a16:creationId xmlns:a16="http://schemas.microsoft.com/office/drawing/2014/main" id="{E3A8B632-01C0-41E1-92E0-E7FA139A121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312619" y="5312334"/>
            <a:ext cx="1524000" cy="1162050"/>
          </a:xfrm>
          <a:prstGeom prst="rect">
            <a:avLst/>
          </a:prstGeom>
        </p:spPr>
      </p:pic>
    </p:spTree>
    <p:extLst>
      <p:ext uri="{BB962C8B-B14F-4D97-AF65-F5344CB8AC3E}">
        <p14:creationId xmlns:p14="http://schemas.microsoft.com/office/powerpoint/2010/main" val="3438826669"/>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Get Your Office 365 Developer Tenant (1 year usage, 25 users/tenant) </a:t>
            </a:r>
          </a:p>
        </p:txBody>
      </p:sp>
      <p:sp>
        <p:nvSpPr>
          <p:cNvPr id="5" name="Rectangle 4">
            <a:extLst>
              <a:ext uri="{FF2B5EF4-FFF2-40B4-BE49-F238E27FC236}">
                <a16:creationId xmlns:a16="http://schemas.microsoft.com/office/drawing/2014/main" id="{450E3F09-D6FB-4FAD-932C-AB893585B27D}"/>
              </a:ext>
            </a:extLst>
          </p:cNvPr>
          <p:cNvSpPr/>
          <p:nvPr/>
        </p:nvSpPr>
        <p:spPr>
          <a:xfrm>
            <a:off x="920650" y="1593966"/>
            <a:ext cx="10228420" cy="2585323"/>
          </a:xfrm>
          <a:prstGeom prst="rect">
            <a:avLst/>
          </a:prstGeom>
        </p:spPr>
        <p:txBody>
          <a:bodyPr wrap="square">
            <a:spAutoFit/>
          </a:bodyPr>
          <a:lstStyle/>
          <a:p>
            <a:r>
              <a:rPr lang="en-US" dirty="0">
                <a:solidFill>
                  <a:schemeClr val="tx2"/>
                </a:solidFill>
                <a:latin typeface="+mj-lt"/>
              </a:rPr>
              <a:t>Utilize your free Office 365 Developer Tenant</a:t>
            </a:r>
          </a:p>
          <a:p>
            <a:pPr marL="285750" indent="-285750">
              <a:buFont typeface="Arial" panose="020B0604020202020204" pitchFamily="34" charset="0"/>
              <a:buChar char="•"/>
            </a:pPr>
            <a:r>
              <a:rPr lang="en-US" dirty="0">
                <a:solidFill>
                  <a:schemeClr val="tx2"/>
                </a:solidFill>
                <a:latin typeface="Segoe UI Semilight" panose="020B0402040204020203" pitchFamily="34" charset="0"/>
                <a:cs typeface="Segoe UI Semilight" panose="020B0402040204020203" pitchFamily="34" charset="0"/>
              </a:rPr>
              <a:t>Free for One Year</a:t>
            </a:r>
          </a:p>
          <a:p>
            <a:pPr marL="285750" indent="-285750">
              <a:buFont typeface="Arial" panose="020B0604020202020204" pitchFamily="34" charset="0"/>
              <a:buChar char="•"/>
            </a:pPr>
            <a:r>
              <a:rPr lang="en-US" dirty="0">
                <a:solidFill>
                  <a:schemeClr val="tx2"/>
                </a:solidFill>
                <a:latin typeface="Segoe UI Semilight" panose="020B0402040204020203" pitchFamily="34" charset="0"/>
                <a:cs typeface="Segoe UI Semilight" panose="020B0402040204020203" pitchFamily="34" charset="0"/>
              </a:rPr>
              <a:t>Includes 25 user licenses – E3</a:t>
            </a:r>
          </a:p>
          <a:p>
            <a:pPr marL="285750" indent="-285750">
              <a:buFont typeface="Arial" panose="020B0604020202020204" pitchFamily="34" charset="0"/>
              <a:buChar char="•"/>
            </a:pPr>
            <a:r>
              <a:rPr lang="en-US" dirty="0">
                <a:solidFill>
                  <a:schemeClr val="tx2"/>
                </a:solidFill>
                <a:latin typeface="Segoe UI Semilight" panose="020B0402040204020203" pitchFamily="34" charset="0"/>
                <a:cs typeface="Segoe UI Semilight" panose="020B0402040204020203" pitchFamily="34" charset="0"/>
              </a:rPr>
              <a:t>Comes pre-configured with demo users and content</a:t>
            </a:r>
          </a:p>
          <a:p>
            <a:endParaRPr lang="en-US" dirty="0">
              <a:solidFill>
                <a:schemeClr val="tx2"/>
              </a:solidFill>
              <a:latin typeface="Segoe UI Semilight" panose="020B0402040204020203" pitchFamily="34" charset="0"/>
              <a:cs typeface="Segoe UI Semilight" panose="020B0402040204020203" pitchFamily="34" charset="0"/>
            </a:endParaRPr>
          </a:p>
          <a:p>
            <a:r>
              <a:rPr lang="en-US" dirty="0">
                <a:solidFill>
                  <a:schemeClr val="tx2"/>
                </a:solidFill>
                <a:latin typeface="+mj-lt"/>
                <a:cs typeface="Segoe UI Semilight" panose="020B0402040204020203" pitchFamily="34" charset="0"/>
              </a:rPr>
              <a:t>Start with an incognito browser session</a:t>
            </a:r>
          </a:p>
          <a:p>
            <a:pPr marL="285750" indent="-285750">
              <a:buFont typeface="Arial" panose="020B0604020202020204" pitchFamily="34" charset="0"/>
              <a:buChar char="•"/>
            </a:pPr>
            <a:r>
              <a:rPr lang="en-US" dirty="0">
                <a:solidFill>
                  <a:schemeClr val="tx2"/>
                </a:solidFill>
                <a:latin typeface="Segoe UI Semilight" panose="020B0402040204020203" pitchFamily="34" charset="0"/>
                <a:cs typeface="Segoe UI Semilight" panose="020B0402040204020203" pitchFamily="34" charset="0"/>
                <a:hlinkClick r:id="rId3"/>
              </a:rPr>
              <a:t>http://portal.office.com</a:t>
            </a:r>
            <a:endParaRPr lang="en-US" dirty="0">
              <a:solidFill>
                <a:schemeClr val="tx2"/>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chemeClr val="tx2"/>
                </a:solidFill>
                <a:latin typeface="Segoe UI Semilight" panose="020B0402040204020203" pitchFamily="34" charset="0"/>
                <a:cs typeface="Segoe UI Semilight" panose="020B0402040204020203" pitchFamily="34" charset="0"/>
              </a:rPr>
              <a:t>Login using </a:t>
            </a:r>
            <a:r>
              <a:rPr lang="en-US" dirty="0">
                <a:solidFill>
                  <a:schemeClr val="tx2"/>
                </a:solidFill>
                <a:latin typeface="Segoe UI Semilight" panose="020B0402040204020203" pitchFamily="34" charset="0"/>
                <a:cs typeface="Segoe UI Semilight" panose="020B0402040204020203" pitchFamily="34" charset="0"/>
                <a:hlinkClick r:id="rId4"/>
              </a:rPr>
              <a:t>admin@DEV365x???.onmicrosoft.com</a:t>
            </a:r>
            <a:endParaRPr lang="en-US" dirty="0">
              <a:solidFill>
                <a:schemeClr val="tx2"/>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chemeClr val="tx2"/>
                </a:solidFill>
                <a:latin typeface="Segoe UI Semilight" panose="020B0402040204020203" pitchFamily="34" charset="0"/>
                <a:cs typeface="Segoe UI Semilight" panose="020B0402040204020203" pitchFamily="34" charset="0"/>
              </a:rPr>
              <a:t>“</a:t>
            </a:r>
            <a:r>
              <a:rPr lang="en-US" dirty="0" err="1">
                <a:solidFill>
                  <a:schemeClr val="tx2"/>
                </a:solidFill>
                <a:latin typeface="Segoe UI Semilight" panose="020B0402040204020203" pitchFamily="34" charset="0"/>
                <a:cs typeface="Segoe UI Semilight" panose="020B0402040204020203" pitchFamily="34" charset="0"/>
              </a:rPr>
              <a:t>meganb</a:t>
            </a:r>
            <a:r>
              <a:rPr lang="en-US" dirty="0">
                <a:solidFill>
                  <a:schemeClr val="tx2"/>
                </a:solidFill>
                <a:latin typeface="Segoe UI Semilight" panose="020B0402040204020203" pitchFamily="34" charset="0"/>
                <a:cs typeface="Segoe UI Semilight" panose="020B0402040204020203" pitchFamily="34" charset="0"/>
              </a:rPr>
              <a:t>” account is also a global admin but with a profile</a:t>
            </a:r>
            <a:endParaRPr lang="en-US"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43390091"/>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Get the source code</a:t>
            </a:r>
          </a:p>
        </p:txBody>
      </p:sp>
      <p:sp>
        <p:nvSpPr>
          <p:cNvPr id="2" name="Rectangle 1">
            <a:extLst>
              <a:ext uri="{FF2B5EF4-FFF2-40B4-BE49-F238E27FC236}">
                <a16:creationId xmlns:a16="http://schemas.microsoft.com/office/drawing/2014/main" id="{433549E2-2D6E-44E5-A79E-1691381305EA}"/>
              </a:ext>
            </a:extLst>
          </p:cNvPr>
          <p:cNvSpPr/>
          <p:nvPr/>
        </p:nvSpPr>
        <p:spPr>
          <a:xfrm>
            <a:off x="920650" y="1593966"/>
            <a:ext cx="10228420" cy="2031325"/>
          </a:xfrm>
          <a:prstGeom prst="rect">
            <a:avLst/>
          </a:prstGeom>
        </p:spPr>
        <p:txBody>
          <a:bodyPr wrap="square">
            <a:spAutoFit/>
          </a:bodyPr>
          <a:lstStyle/>
          <a:p>
            <a:r>
              <a:rPr lang="en-US" dirty="0">
                <a:solidFill>
                  <a:schemeClr val="tx2"/>
                </a:solidFill>
                <a:latin typeface="+mj-lt"/>
              </a:rPr>
              <a:t>Download source code and </a:t>
            </a:r>
            <a:r>
              <a:rPr lang="en-US" dirty="0" err="1">
                <a:solidFill>
                  <a:schemeClr val="tx2"/>
                </a:solidFill>
                <a:latin typeface="+mj-lt"/>
              </a:rPr>
              <a:t>slidedecks</a:t>
            </a:r>
            <a:endParaRPr lang="en-US" dirty="0">
              <a:solidFill>
                <a:schemeClr val="tx2"/>
              </a:solidFill>
              <a:latin typeface="+mj-lt"/>
            </a:endParaRPr>
          </a:p>
          <a:p>
            <a:r>
              <a:rPr lang="en-US" dirty="0">
                <a:solidFill>
                  <a:schemeClr val="tx2"/>
                </a:solidFill>
                <a:latin typeface="Segoe UI Semilight" panose="020B0402040204020203" pitchFamily="34" charset="0"/>
                <a:cs typeface="Segoe UI Semilight" panose="020B0402040204020203" pitchFamily="34" charset="0"/>
                <a:hlinkClick r:id="rId3"/>
              </a:rPr>
              <a:t>http://github.com/eoverfield/Office-Dev-Bootcamp</a:t>
            </a:r>
            <a:endParaRPr lang="en-US" dirty="0">
              <a:solidFill>
                <a:schemeClr val="tx2"/>
              </a:solidFill>
              <a:latin typeface="Segoe UI Semilight" panose="020B0402040204020203" pitchFamily="34" charset="0"/>
              <a:cs typeface="Segoe UI Semilight" panose="020B0402040204020203" pitchFamily="34" charset="0"/>
            </a:endParaRPr>
          </a:p>
          <a:p>
            <a:endParaRPr lang="en-US" dirty="0">
              <a:solidFill>
                <a:schemeClr val="tx2"/>
              </a:solidFill>
              <a:latin typeface="Segoe UI Semilight" panose="020B0402040204020203" pitchFamily="34" charset="0"/>
              <a:cs typeface="Segoe UI Semilight" panose="020B0402040204020203" pitchFamily="34" charset="0"/>
            </a:endParaRPr>
          </a:p>
          <a:p>
            <a:endParaRPr lang="en-US" dirty="0">
              <a:solidFill>
                <a:schemeClr val="tx2"/>
              </a:solidFill>
              <a:latin typeface="Segoe UI Semilight" panose="020B0402040204020203" pitchFamily="34" charset="0"/>
              <a:cs typeface="Segoe UI Semilight" panose="020B0402040204020203" pitchFamily="34" charset="0"/>
            </a:endParaRPr>
          </a:p>
          <a:p>
            <a:r>
              <a:rPr lang="en-US" dirty="0">
                <a:solidFill>
                  <a:schemeClr val="tx2"/>
                </a:solidFill>
                <a:latin typeface="+mj-lt"/>
                <a:cs typeface="Segoe UI Semilight" panose="020B0402040204020203" pitchFamily="34" charset="0"/>
              </a:rPr>
              <a:t>Based on Office Development Master training source</a:t>
            </a:r>
          </a:p>
          <a:p>
            <a:r>
              <a:rPr lang="en-US" dirty="0">
                <a:latin typeface="Segoe UI Semilight" panose="020B0402040204020203" pitchFamily="34" charset="0"/>
                <a:cs typeface="Segoe UI Semilight" panose="020B0402040204020203" pitchFamily="34" charset="0"/>
                <a:hlinkClick r:id="rId4"/>
              </a:rPr>
              <a:t>https://github.com/OfficeDev/TrainingContent/tree/master/SharePoint/SharePointFramework</a:t>
            </a:r>
            <a:endParaRPr lang="en-US" dirty="0">
              <a:latin typeface="Segoe UI Semilight" panose="020B0402040204020203" pitchFamily="34" charset="0"/>
              <a:cs typeface="Segoe UI Semilight" panose="020B0402040204020203" pitchFamily="34" charset="0"/>
            </a:endParaRPr>
          </a:p>
          <a:p>
            <a:endParaRPr lang="en-US"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71271126"/>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C86F218-5AC5-4A5E-A2A1-589F857FFD9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flipH="1">
            <a:off x="1942065" y="1"/>
            <a:ext cx="10494410" cy="6994524"/>
          </a:xfrm>
          <a:prstGeom prst="rect">
            <a:avLst/>
          </a:prstGeom>
        </p:spPr>
      </p:pic>
      <p:sp>
        <p:nvSpPr>
          <p:cNvPr id="7" name="Rectangle 6">
            <a:extLst>
              <a:ext uri="{FF2B5EF4-FFF2-40B4-BE49-F238E27FC236}">
                <a16:creationId xmlns:a16="http://schemas.microsoft.com/office/drawing/2014/main" id="{C21E3DAA-E7DE-4604-8F6A-AC44843750AE}"/>
              </a:ext>
            </a:extLst>
          </p:cNvPr>
          <p:cNvSpPr/>
          <p:nvPr/>
        </p:nvSpPr>
        <p:spPr bwMode="auto">
          <a:xfrm>
            <a:off x="1331089" y="0"/>
            <a:ext cx="7776950" cy="6994525"/>
          </a:xfrm>
          <a:prstGeom prst="rect">
            <a:avLst/>
          </a:prstGeom>
          <a:gradFill flip="none" rotWithShape="1">
            <a:gsLst>
              <a:gs pos="53000">
                <a:srgbClr val="2F2F2F">
                  <a:alpha val="91000"/>
                </a:srgbClr>
              </a:gs>
              <a:gs pos="0">
                <a:schemeClr val="bg2"/>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
          <p:cNvSpPr>
            <a:spLocks noGrp="1"/>
          </p:cNvSpPr>
          <p:nvPr>
            <p:ph type="title"/>
          </p:nvPr>
        </p:nvSpPr>
        <p:spPr>
          <a:xfrm>
            <a:off x="465138" y="899478"/>
            <a:ext cx="7604124" cy="928370"/>
          </a:xfrm>
        </p:spPr>
        <p:txBody>
          <a:bodyPr/>
          <a:lstStyle/>
          <a:p>
            <a:r>
              <a:rPr lang="en-US" dirty="0"/>
              <a:t>Call to action</a:t>
            </a:r>
          </a:p>
        </p:txBody>
      </p:sp>
      <p:sp>
        <p:nvSpPr>
          <p:cNvPr id="2" name="Rectangle 1">
            <a:extLst>
              <a:ext uri="{FF2B5EF4-FFF2-40B4-BE49-F238E27FC236}">
                <a16:creationId xmlns:a16="http://schemas.microsoft.com/office/drawing/2014/main" id="{762CFC33-AAB0-42A4-8CDC-DB5395DB3ED7}"/>
              </a:ext>
            </a:extLst>
          </p:cNvPr>
          <p:cNvSpPr/>
          <p:nvPr/>
        </p:nvSpPr>
        <p:spPr>
          <a:xfrm>
            <a:off x="-1" y="-691604"/>
            <a:ext cx="12436475" cy="600164"/>
          </a:xfrm>
          <a:prstGeom prst="rect">
            <a:avLst/>
          </a:prstGeom>
          <a:solidFill>
            <a:srgbClr val="FFFF00"/>
          </a:solidFill>
        </p:spPr>
        <p:txBody>
          <a:bodyPr wrap="square">
            <a:spAutoFit/>
          </a:bodyPr>
          <a:lstStyle/>
          <a:p>
            <a:r>
              <a:rPr lang="en-US" sz="1100" dirty="0">
                <a:solidFill>
                  <a:schemeClr val="accent2"/>
                </a:solidFill>
              </a:rPr>
              <a:t>(Recommendation to Bootcamp organizers and speakers: This slide can be used at the end of the Bootcamp to have attendees to fill online feedback form and recommendation for their ongoing learning and app development on Office 365 platform. Please keep the first three bullet points, you can update the last bullet point to be the user group or community that you are leading that you’d like attendees to join and learn more. Please keep the first feedback bullet point at the top and feel free to re-arrange the rest of bullet point orders. Thanks.</a:t>
            </a:r>
          </a:p>
        </p:txBody>
      </p:sp>
      <p:sp>
        <p:nvSpPr>
          <p:cNvPr id="17" name="Text Placeholder 4">
            <a:extLst>
              <a:ext uri="{FF2B5EF4-FFF2-40B4-BE49-F238E27FC236}">
                <a16:creationId xmlns:a16="http://schemas.microsoft.com/office/drawing/2014/main" id="{1BDD9111-A1F4-48C6-94B9-420581D7363A}"/>
              </a:ext>
            </a:extLst>
          </p:cNvPr>
          <p:cNvSpPr txBox="1">
            <a:spLocks/>
          </p:cNvSpPr>
          <p:nvPr/>
        </p:nvSpPr>
        <p:spPr>
          <a:xfrm>
            <a:off x="465138" y="2978651"/>
            <a:ext cx="45720" cy="1371600"/>
          </a:xfrm>
          <a:prstGeom prst="rect">
            <a:avLst/>
          </a:prstGeom>
          <a:solidFill>
            <a:schemeClr val="accent1"/>
          </a:solidFill>
        </p:spPr>
        <p:txBody>
          <a:bodyPr vert="horz" wrap="none" lIns="457200" tIns="0" rIns="91440" bIns="0" rtlCol="0" anchor="ctr" anchorCtr="0">
            <a:no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spcBef>
                <a:spcPts val="3000"/>
              </a:spcBef>
              <a:buNone/>
            </a:pPr>
            <a:r>
              <a:rPr lang="en-US" sz="2400" dirty="0">
                <a:solidFill>
                  <a:schemeClr val="tx2"/>
                </a:solidFill>
                <a:latin typeface="Segoe UI Semilight" panose="020B0402040204020203" pitchFamily="34" charset="0"/>
                <a:cs typeface="Segoe UI Semilight" panose="020B0402040204020203" pitchFamily="34" charset="0"/>
              </a:rPr>
              <a:t>Join Office 365 developer program </a:t>
            </a:r>
            <a:br>
              <a:rPr lang="en-US" sz="2400" dirty="0">
                <a:solidFill>
                  <a:schemeClr val="tx2"/>
                </a:solidFill>
                <a:latin typeface="Segoe UI Semilight" panose="020B0402040204020203" pitchFamily="34" charset="0"/>
                <a:cs typeface="Segoe UI Semilight" panose="020B0402040204020203" pitchFamily="34" charset="0"/>
              </a:rPr>
            </a:br>
            <a:r>
              <a:rPr lang="en-US" sz="2400" dirty="0">
                <a:solidFill>
                  <a:schemeClr val="tx2"/>
                </a:solidFill>
                <a:latin typeface="Segoe UI Semilight" panose="020B0402040204020203" pitchFamily="34" charset="0"/>
                <a:cs typeface="Segoe UI Semilight" panose="020B0402040204020203" pitchFamily="34" charset="0"/>
                <a:hlinkClick r:id="rId4"/>
              </a:rPr>
              <a:t>https://dev.office.com/devprogram</a:t>
            </a:r>
            <a:r>
              <a:rPr lang="en-US" sz="2400" dirty="0">
                <a:solidFill>
                  <a:schemeClr val="tx2"/>
                </a:solidFill>
                <a:latin typeface="Segoe UI Semilight" panose="020B0402040204020203" pitchFamily="34" charset="0"/>
                <a:cs typeface="Segoe UI Semilight" panose="020B0402040204020203" pitchFamily="34" charset="0"/>
              </a:rPr>
              <a:t> </a:t>
            </a:r>
            <a:br>
              <a:rPr lang="en-US" sz="2400" dirty="0">
                <a:solidFill>
                  <a:schemeClr val="tx2"/>
                </a:solidFill>
                <a:latin typeface="Segoe UI Semilight" panose="020B0402040204020203" pitchFamily="34" charset="0"/>
                <a:cs typeface="Segoe UI Semilight" panose="020B0402040204020203" pitchFamily="34" charset="0"/>
              </a:rPr>
            </a:br>
            <a:r>
              <a:rPr lang="en-US" sz="2400" dirty="0">
                <a:solidFill>
                  <a:schemeClr val="tx2"/>
                </a:solidFill>
                <a:latin typeface="Segoe UI Semilight" panose="020B0402040204020203" pitchFamily="34" charset="0"/>
                <a:cs typeface="Segoe UI Semilight" panose="020B0402040204020203" pitchFamily="34" charset="0"/>
              </a:rPr>
              <a:t>to leverage all resources for Office 365 </a:t>
            </a:r>
            <a:br>
              <a:rPr lang="en-US" sz="2400" dirty="0">
                <a:solidFill>
                  <a:schemeClr val="tx2"/>
                </a:solidFill>
                <a:latin typeface="Segoe UI Semilight" panose="020B0402040204020203" pitchFamily="34" charset="0"/>
                <a:cs typeface="Segoe UI Semilight" panose="020B0402040204020203" pitchFamily="34" charset="0"/>
              </a:rPr>
            </a:br>
            <a:r>
              <a:rPr lang="en-US" sz="2400" dirty="0">
                <a:solidFill>
                  <a:schemeClr val="tx2"/>
                </a:solidFill>
                <a:latin typeface="Segoe UI Semilight" panose="020B0402040204020203" pitchFamily="34" charset="0"/>
                <a:cs typeface="Segoe UI Semilight" panose="020B0402040204020203" pitchFamily="34" charset="0"/>
              </a:rPr>
              <a:t>development learning</a:t>
            </a:r>
          </a:p>
        </p:txBody>
      </p:sp>
      <p:sp>
        <p:nvSpPr>
          <p:cNvPr id="18" name="Text Placeholder 4">
            <a:extLst>
              <a:ext uri="{FF2B5EF4-FFF2-40B4-BE49-F238E27FC236}">
                <a16:creationId xmlns:a16="http://schemas.microsoft.com/office/drawing/2014/main" id="{CB9F5E59-AE26-4DCF-B225-B071199FEB0C}"/>
              </a:ext>
            </a:extLst>
          </p:cNvPr>
          <p:cNvSpPr txBox="1">
            <a:spLocks/>
          </p:cNvSpPr>
          <p:nvPr/>
        </p:nvSpPr>
        <p:spPr>
          <a:xfrm>
            <a:off x="465138" y="4523404"/>
            <a:ext cx="45720" cy="731520"/>
          </a:xfrm>
          <a:prstGeom prst="rect">
            <a:avLst/>
          </a:prstGeom>
          <a:solidFill>
            <a:schemeClr val="accent1"/>
          </a:solidFill>
        </p:spPr>
        <p:txBody>
          <a:bodyPr vert="horz" wrap="none" lIns="457200" tIns="0" rIns="91440" bIns="0" rtlCol="0" anchor="ctr" anchorCtr="0">
            <a:no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spcBef>
                <a:spcPts val="3000"/>
              </a:spcBef>
              <a:buNone/>
            </a:pPr>
            <a:r>
              <a:rPr lang="en-US" sz="2400" dirty="0">
                <a:solidFill>
                  <a:schemeClr val="tx2"/>
                </a:solidFill>
                <a:latin typeface="Segoe UI Semilight" panose="020B0402040204020203" pitchFamily="34" charset="0"/>
                <a:cs typeface="Segoe UI Semilight" panose="020B0402040204020203" pitchFamily="34" charset="0"/>
              </a:rPr>
              <a:t>Build applications on Office 365 platform</a:t>
            </a:r>
          </a:p>
        </p:txBody>
      </p:sp>
      <p:sp>
        <p:nvSpPr>
          <p:cNvPr id="19" name="Text Placeholder 4">
            <a:extLst>
              <a:ext uri="{FF2B5EF4-FFF2-40B4-BE49-F238E27FC236}">
                <a16:creationId xmlns:a16="http://schemas.microsoft.com/office/drawing/2014/main" id="{8E2F49A2-3803-4E6A-B6A8-DE58501B28BE}"/>
              </a:ext>
            </a:extLst>
          </p:cNvPr>
          <p:cNvSpPr txBox="1">
            <a:spLocks/>
          </p:cNvSpPr>
          <p:nvPr/>
        </p:nvSpPr>
        <p:spPr>
          <a:xfrm>
            <a:off x="465138" y="5428076"/>
            <a:ext cx="45720" cy="731520"/>
          </a:xfrm>
          <a:prstGeom prst="rect">
            <a:avLst/>
          </a:prstGeom>
          <a:solidFill>
            <a:schemeClr val="accent1"/>
          </a:solidFill>
        </p:spPr>
        <p:txBody>
          <a:bodyPr vert="horz" wrap="none" lIns="457200" tIns="0" rIns="91440" bIns="0" rtlCol="0" anchor="ctr" anchorCtr="0">
            <a:no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spcBef>
                <a:spcPts val="3000"/>
              </a:spcBef>
              <a:buNone/>
            </a:pPr>
            <a:r>
              <a:rPr lang="en-US" sz="2400" dirty="0">
                <a:solidFill>
                  <a:schemeClr val="tx2"/>
                </a:solidFill>
                <a:latin typeface="Segoe UI Semilight" panose="020B0402040204020203" pitchFamily="34" charset="0"/>
                <a:cs typeface="Segoe UI Semilight" panose="020B0402040204020203" pitchFamily="34" charset="0"/>
              </a:rPr>
              <a:t>Attend MVP led local community events to </a:t>
            </a:r>
            <a:br>
              <a:rPr lang="en-US" sz="2400" dirty="0">
                <a:solidFill>
                  <a:schemeClr val="tx2"/>
                </a:solidFill>
                <a:latin typeface="Segoe UI Semilight" panose="020B0402040204020203" pitchFamily="34" charset="0"/>
                <a:cs typeface="Segoe UI Semilight" panose="020B0402040204020203" pitchFamily="34" charset="0"/>
              </a:rPr>
            </a:br>
            <a:r>
              <a:rPr lang="en-US" sz="2400" dirty="0">
                <a:solidFill>
                  <a:schemeClr val="tx2"/>
                </a:solidFill>
                <a:latin typeface="Segoe UI Semilight" panose="020B0402040204020203" pitchFamily="34" charset="0"/>
                <a:cs typeface="Segoe UI Semilight" panose="020B0402040204020203" pitchFamily="34" charset="0"/>
              </a:rPr>
              <a:t>continue learning on Office 365 development</a:t>
            </a:r>
          </a:p>
        </p:txBody>
      </p:sp>
      <p:sp>
        <p:nvSpPr>
          <p:cNvPr id="21" name="Rectangle 20">
            <a:extLst>
              <a:ext uri="{FF2B5EF4-FFF2-40B4-BE49-F238E27FC236}">
                <a16:creationId xmlns:a16="http://schemas.microsoft.com/office/drawing/2014/main" id="{68A63DA6-0628-4F48-8CD0-83D5CC18E64E}"/>
              </a:ext>
            </a:extLst>
          </p:cNvPr>
          <p:cNvSpPr/>
          <p:nvPr/>
        </p:nvSpPr>
        <p:spPr>
          <a:xfrm>
            <a:off x="465138" y="1974501"/>
            <a:ext cx="45720" cy="830997"/>
          </a:xfrm>
          <a:prstGeom prst="rect">
            <a:avLst/>
          </a:prstGeom>
          <a:solidFill>
            <a:schemeClr val="accent1"/>
          </a:solidFill>
        </p:spPr>
        <p:txBody>
          <a:bodyPr wrap="none" lIns="457200" anchor="ctr" anchorCtr="0">
            <a:noAutofit/>
          </a:bodyPr>
          <a:lstStyle/>
          <a:p>
            <a:pPr marL="0" lvl="1" indent="0">
              <a:spcBef>
                <a:spcPts val="3000"/>
              </a:spcBef>
              <a:buFont typeface="Wingdings" panose="05000000000000000000" pitchFamily="2" charset="2"/>
              <a:buNone/>
            </a:pPr>
            <a:r>
              <a:rPr lang="en-US" sz="2400" dirty="0">
                <a:solidFill>
                  <a:schemeClr val="tx2"/>
                </a:solidFill>
                <a:latin typeface="Segoe UI Semilight" panose="020B0402040204020203" pitchFamily="34" charset="0"/>
                <a:cs typeface="Segoe UI Semilight" panose="020B0402040204020203" pitchFamily="34" charset="0"/>
              </a:rPr>
              <a:t>Share your feedback on Bootcamp at </a:t>
            </a:r>
            <a:br>
              <a:rPr lang="en-US" sz="2400" dirty="0">
                <a:solidFill>
                  <a:schemeClr val="tx2"/>
                </a:solidFill>
                <a:latin typeface="Segoe UI Semilight" panose="020B0402040204020203" pitchFamily="34" charset="0"/>
                <a:cs typeface="Segoe UI Semilight" panose="020B0402040204020203" pitchFamily="34" charset="0"/>
              </a:rPr>
            </a:br>
            <a:r>
              <a:rPr lang="en-US" sz="2400" dirty="0">
                <a:solidFill>
                  <a:schemeClr val="tx2"/>
                </a:solidFill>
                <a:latin typeface="Segoe UI Semilight" panose="020B0402040204020203" pitchFamily="34" charset="0"/>
                <a:cs typeface="Segoe UI Semilight" panose="020B0402040204020203" pitchFamily="34" charset="0"/>
                <a:hlinkClick r:id="rId5"/>
              </a:rPr>
              <a:t>https://aka.ms/o365devbootcampfeedback</a:t>
            </a:r>
            <a:r>
              <a:rPr lang="en-US" sz="2400" dirty="0">
                <a:solidFill>
                  <a:schemeClr val="tx2"/>
                </a:solidFill>
                <a:latin typeface="Segoe UI Semilight" panose="020B0402040204020203" pitchFamily="34" charset="0"/>
                <a:cs typeface="Segoe UI Semilight" panose="020B0402040204020203" pitchFamily="34" charset="0"/>
              </a:rPr>
              <a:t> </a:t>
            </a:r>
          </a:p>
        </p:txBody>
      </p:sp>
    </p:spTree>
    <p:extLst>
      <p:ext uri="{BB962C8B-B14F-4D97-AF65-F5344CB8AC3E}">
        <p14:creationId xmlns:p14="http://schemas.microsoft.com/office/powerpoint/2010/main" val="26795853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750" fill="hold"/>
                                        <p:tgtEl>
                                          <p:spTgt spid="21"/>
                                        </p:tgtEl>
                                        <p:attrNameLst>
                                          <p:attrName>ppt_x</p:attrName>
                                        </p:attrNameLst>
                                      </p:cBhvr>
                                      <p:tavLst>
                                        <p:tav tm="0">
                                          <p:val>
                                            <p:strVal val="#ppt_x"/>
                                          </p:val>
                                        </p:tav>
                                        <p:tav tm="100000">
                                          <p:val>
                                            <p:strVal val="#ppt_x"/>
                                          </p:val>
                                        </p:tav>
                                      </p:tavLst>
                                    </p:anim>
                                    <p:anim calcmode="lin" valueType="num">
                                      <p:cBhvr additive="base">
                                        <p:cTn id="8" dur="750" fill="hold"/>
                                        <p:tgtEl>
                                          <p:spTgt spid="21"/>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25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750" fill="hold"/>
                                        <p:tgtEl>
                                          <p:spTgt spid="17"/>
                                        </p:tgtEl>
                                        <p:attrNameLst>
                                          <p:attrName>ppt_x</p:attrName>
                                        </p:attrNameLst>
                                      </p:cBhvr>
                                      <p:tavLst>
                                        <p:tav tm="0">
                                          <p:val>
                                            <p:strVal val="#ppt_x"/>
                                          </p:val>
                                        </p:tav>
                                        <p:tav tm="100000">
                                          <p:val>
                                            <p:strVal val="#ppt_x"/>
                                          </p:val>
                                        </p:tav>
                                      </p:tavLst>
                                    </p:anim>
                                    <p:anim calcmode="lin" valueType="num">
                                      <p:cBhvr additive="base">
                                        <p:cTn id="12" dur="750" fill="hold"/>
                                        <p:tgtEl>
                                          <p:spTgt spid="17"/>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18"/>
                                        </p:tgtEl>
                                        <p:attrNameLst>
                                          <p:attrName>style.visibility</p:attrName>
                                        </p:attrNameLst>
                                      </p:cBhvr>
                                      <p:to>
                                        <p:strVal val="visible"/>
                                      </p:to>
                                    </p:set>
                                    <p:anim calcmode="lin" valueType="num">
                                      <p:cBhvr additive="base">
                                        <p:cTn id="15" dur="750" fill="hold"/>
                                        <p:tgtEl>
                                          <p:spTgt spid="18"/>
                                        </p:tgtEl>
                                        <p:attrNameLst>
                                          <p:attrName>ppt_x</p:attrName>
                                        </p:attrNameLst>
                                      </p:cBhvr>
                                      <p:tavLst>
                                        <p:tav tm="0">
                                          <p:val>
                                            <p:strVal val="#ppt_x"/>
                                          </p:val>
                                        </p:tav>
                                        <p:tav tm="100000">
                                          <p:val>
                                            <p:strVal val="#ppt_x"/>
                                          </p:val>
                                        </p:tav>
                                      </p:tavLst>
                                    </p:anim>
                                    <p:anim calcmode="lin" valueType="num">
                                      <p:cBhvr additive="base">
                                        <p:cTn id="16" dur="750" fill="hold"/>
                                        <p:tgtEl>
                                          <p:spTgt spid="18"/>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750"/>
                                  </p:stCondLst>
                                  <p:childTnLst>
                                    <p:set>
                                      <p:cBhvr>
                                        <p:cTn id="18" dur="1" fill="hold">
                                          <p:stCondLst>
                                            <p:cond delay="0"/>
                                          </p:stCondLst>
                                        </p:cTn>
                                        <p:tgtEl>
                                          <p:spTgt spid="19"/>
                                        </p:tgtEl>
                                        <p:attrNameLst>
                                          <p:attrName>style.visibility</p:attrName>
                                        </p:attrNameLst>
                                      </p:cBhvr>
                                      <p:to>
                                        <p:strVal val="visible"/>
                                      </p:to>
                                    </p:set>
                                    <p:anim calcmode="lin" valueType="num">
                                      <p:cBhvr additive="base">
                                        <p:cTn id="19" dur="750" fill="hold"/>
                                        <p:tgtEl>
                                          <p:spTgt spid="19"/>
                                        </p:tgtEl>
                                        <p:attrNameLst>
                                          <p:attrName>ppt_x</p:attrName>
                                        </p:attrNameLst>
                                      </p:cBhvr>
                                      <p:tavLst>
                                        <p:tav tm="0">
                                          <p:val>
                                            <p:strVal val="#ppt_x"/>
                                          </p:val>
                                        </p:tav>
                                        <p:tav tm="100000">
                                          <p:val>
                                            <p:strVal val="#ppt_x"/>
                                          </p:val>
                                        </p:tav>
                                      </p:tavLst>
                                    </p:anim>
                                    <p:anim calcmode="lin" valueType="num">
                                      <p:cBhvr additive="base">
                                        <p:cTn id="20" dur="75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21"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E24F740-CF38-4379-970C-54BA96675905}"/>
              </a:ext>
            </a:extLst>
          </p:cNvPr>
          <p:cNvSpPr>
            <a:spLocks noGrp="1"/>
          </p:cNvSpPr>
          <p:nvPr>
            <p:ph type="title"/>
          </p:nvPr>
        </p:nvSpPr>
        <p:spPr>
          <a:xfrm>
            <a:off x="465138" y="3596993"/>
            <a:ext cx="7604124" cy="1148627"/>
          </a:xfrm>
        </p:spPr>
        <p:txBody>
          <a:bodyPr/>
          <a:lstStyle/>
          <a:p>
            <a:r>
              <a:rPr lang="en-US" dirty="0"/>
              <a:t>Enjoy the Bootcamp</a:t>
            </a:r>
          </a:p>
        </p:txBody>
      </p:sp>
      <p:cxnSp>
        <p:nvCxnSpPr>
          <p:cNvPr id="6" name="Straight Connector 5">
            <a:extLst>
              <a:ext uri="{FF2B5EF4-FFF2-40B4-BE49-F238E27FC236}">
                <a16:creationId xmlns:a16="http://schemas.microsoft.com/office/drawing/2014/main" id="{236B64A6-0F65-45BC-AD95-4DF5AFCA382C}"/>
              </a:ext>
            </a:extLst>
          </p:cNvPr>
          <p:cNvCxnSpPr>
            <a:cxnSpLocks/>
          </p:cNvCxnSpPr>
          <p:nvPr/>
        </p:nvCxnSpPr>
        <p:spPr>
          <a:xfrm>
            <a:off x="465138" y="4526316"/>
            <a:ext cx="6155581" cy="0"/>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13" name="Picture 12" descr="A close up of a sign&#10;&#10;Description generated with high confidence">
            <a:extLst>
              <a:ext uri="{FF2B5EF4-FFF2-40B4-BE49-F238E27FC236}">
                <a16:creationId xmlns:a16="http://schemas.microsoft.com/office/drawing/2014/main" id="{502EF691-703D-425E-AE32-1466A20FDC06}"/>
              </a:ext>
            </a:extLst>
          </p:cNvPr>
          <p:cNvPicPr>
            <a:picLocks noChangeAspect="1"/>
          </p:cNvPicPr>
          <p:nvPr/>
        </p:nvPicPr>
        <p:blipFill rotWithShape="1">
          <a:blip r:embed="rId3"/>
          <a:srcRect l="3926" t="16184" r="79666" b="16184"/>
          <a:stretch/>
        </p:blipFill>
        <p:spPr>
          <a:xfrm>
            <a:off x="465138" y="2240454"/>
            <a:ext cx="1024764" cy="1137236"/>
          </a:xfrm>
          <a:prstGeom prst="rect">
            <a:avLst/>
          </a:prstGeom>
        </p:spPr>
      </p:pic>
    </p:spTree>
    <p:extLst>
      <p:ext uri="{BB962C8B-B14F-4D97-AF65-F5344CB8AC3E}">
        <p14:creationId xmlns:p14="http://schemas.microsoft.com/office/powerpoint/2010/main" val="6481765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750" fill="hold"/>
                                        <p:tgtEl>
                                          <p:spTgt spid="4"/>
                                        </p:tgtEl>
                                        <p:attrNameLst>
                                          <p:attrName>ppt_x</p:attrName>
                                        </p:attrNameLst>
                                      </p:cBhvr>
                                      <p:tavLst>
                                        <p:tav tm="0">
                                          <p:val>
                                            <p:strVal val="1+#ppt_w/2"/>
                                          </p:val>
                                        </p:tav>
                                        <p:tav tm="100000">
                                          <p:val>
                                            <p:strVal val="#ppt_x"/>
                                          </p:val>
                                        </p:tav>
                                      </p:tavLst>
                                    </p:anim>
                                    <p:anim calcmode="lin" valueType="num">
                                      <p:cBhvr additive="base">
                                        <p:cTn id="8" dur="750" fill="hold"/>
                                        <p:tgtEl>
                                          <p:spTgt spid="4"/>
                                        </p:tgtEl>
                                        <p:attrNameLst>
                                          <p:attrName>ppt_y</p:attrName>
                                        </p:attrNameLst>
                                      </p:cBhvr>
                                      <p:tavLst>
                                        <p:tav tm="0">
                                          <p:val>
                                            <p:strVal val="#ppt_y"/>
                                          </p:val>
                                        </p:tav>
                                        <p:tav tm="100000">
                                          <p:val>
                                            <p:strVal val="#ppt_y"/>
                                          </p:val>
                                        </p:tav>
                                      </p:tavLst>
                                    </p:anim>
                                  </p:childTnLst>
                                </p:cTn>
                              </p:par>
                              <p:par>
                                <p:cTn id="9" presetID="22" presetClass="entr" presetSubtype="8" fill="hold" nodeType="withEffect">
                                  <p:stCondLst>
                                    <p:cond delay="25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750"/>
                                        <p:tgtEl>
                                          <p:spTgt spid="6"/>
                                        </p:tgtEl>
                                      </p:cBhvr>
                                    </p:animEffect>
                                  </p:childTnLst>
                                </p:cTn>
                              </p:par>
                              <p:par>
                                <p:cTn id="12" presetID="10" presetClass="entr" presetSubtype="0" fill="hold" nodeType="withEffect">
                                  <p:stCondLst>
                                    <p:cond delay="500"/>
                                  </p:stCondLst>
                                  <p:childTnLst>
                                    <p:set>
                                      <p:cBhvr>
                                        <p:cTn id="13" dur="1" fill="hold">
                                          <p:stCondLst>
                                            <p:cond delay="0"/>
                                          </p:stCondLst>
                                        </p:cTn>
                                        <p:tgtEl>
                                          <p:spTgt spid="13"/>
                                        </p:tgtEl>
                                        <p:attrNameLst>
                                          <p:attrName>style.visibility</p:attrName>
                                        </p:attrNameLst>
                                      </p:cBhvr>
                                      <p:to>
                                        <p:strVal val="visible"/>
                                      </p:to>
                                    </p:set>
                                    <p:animEffect transition="in" filter="fade">
                                      <p:cBhvr>
                                        <p:cTn id="1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theme/theme1.xml><?xml version="1.0" encoding="utf-8"?>
<a:theme xmlns:a="http://schemas.openxmlformats.org/drawingml/2006/main" name="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2.xml><?xml version="1.0" encoding="utf-8"?>
<a:theme xmlns:a="http://schemas.openxmlformats.org/drawingml/2006/main" name="1_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DCDateModified xmlns="http://schemas.microsoft.com/sharepoint/v3/fields"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D3ABF6C041D593459317999ECA83895D" ma:contentTypeVersion="7" ma:contentTypeDescription="Create a new document." ma:contentTypeScope="" ma:versionID="a1f5c774349bb9a55f118a7c4e10c7d3">
  <xsd:schema xmlns:xsd="http://www.w3.org/2001/XMLSchema" xmlns:xs="http://www.w3.org/2001/XMLSchema" xmlns:p="http://schemas.microsoft.com/office/2006/metadata/properties" xmlns:ns2="0f32b589-041a-4b5d-9ecb-546b576e7a4a" xmlns:ns3="http://schemas.microsoft.com/sharepoint/v3/fields" xmlns:ns4="7550fb09-e1e4-49f9-8257-ac8f082c86d0" targetNamespace="http://schemas.microsoft.com/office/2006/metadata/properties" ma:root="true" ma:fieldsID="5fb31a95b77d33fbfa6c4df63cd7dddb" ns2:_="" ns3:_="" ns4:_="">
    <xsd:import namespace="0f32b589-041a-4b5d-9ecb-546b576e7a4a"/>
    <xsd:import namespace="http://schemas.microsoft.com/sharepoint/v3/fields"/>
    <xsd:import namespace="7550fb09-e1e4-49f9-8257-ac8f082c86d0"/>
    <xsd:element name="properties">
      <xsd:complexType>
        <xsd:sequence>
          <xsd:element name="documentManagement">
            <xsd:complexType>
              <xsd:all>
                <xsd:element ref="ns2:SharedWithUsers" minOccurs="0"/>
                <xsd:element ref="ns2:SharedWithDetails" minOccurs="0"/>
                <xsd:element ref="ns3:_DCDateModified" minOccurs="0"/>
                <xsd:element ref="ns2:LastSharedByUser" minOccurs="0"/>
                <xsd:element ref="ns2:LastSharedByTime" minOccurs="0"/>
                <xsd:element ref="ns4:MediaServiceMetadata" minOccurs="0"/>
                <xsd:element ref="ns4: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f32b589-041a-4b5d-9ecb-546b576e7a4a"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1" nillable="true" ma:displayName="Last Shared By User" ma:description="" ma:internalName="LastSharedByUser" ma:readOnly="true">
      <xsd:simpleType>
        <xsd:restriction base="dms:Note">
          <xsd:maxLength value="255"/>
        </xsd:restriction>
      </xsd:simpleType>
    </xsd:element>
    <xsd:element name="LastSharedByTime" ma:index="12"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DCDateModified" ma:index="10" nillable="true" ma:displayName="Date Modified" ma:description="The date on which this resource was last modified" ma:format="DateTime" ma:internalName="_DCDateModified">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7550fb09-e1e4-49f9-8257-ac8f082c86d0" elementFormDefault="qualified">
    <xsd:import namespace="http://schemas.microsoft.com/office/2006/documentManagement/types"/>
    <xsd:import namespace="http://schemas.microsoft.com/office/infopath/2007/PartnerControls"/>
    <xsd:element name="MediaServiceMetadata" ma:index="13" nillable="true" ma:displayName="MediaServiceMetadata" ma:description="" ma:hidden="true" ma:internalName="MediaServiceMetadata" ma:readOnly="true">
      <xsd:simpleType>
        <xsd:restriction base="dms:Note"/>
      </xsd:simpleType>
    </xsd:element>
    <xsd:element name="MediaServiceFastMetadata" ma:index="14" nillable="true" ma:displayName="MediaServiceFastMetadata" ma:description=""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990F116-B58F-4255-B05B-DA3808E0E5C6}">
  <ds:schemaRefs>
    <ds:schemaRef ds:uri="http://purl.org/dc/terms/"/>
    <ds:schemaRef ds:uri="7550fb09-e1e4-49f9-8257-ac8f082c86d0"/>
    <ds:schemaRef ds:uri="http://purl.org/dc/dcmitype/"/>
    <ds:schemaRef ds:uri="http://schemas.microsoft.com/office/2006/documentManagement/types"/>
    <ds:schemaRef ds:uri="http://purl.org/dc/elements/1.1/"/>
    <ds:schemaRef ds:uri="http://schemas.microsoft.com/office/2006/metadata/properties"/>
    <ds:schemaRef ds:uri="http://schemas.microsoft.com/office/infopath/2007/PartnerControls"/>
    <ds:schemaRef ds:uri="http://schemas.openxmlformats.org/package/2006/metadata/core-properties"/>
    <ds:schemaRef ds:uri="http://schemas.microsoft.com/sharepoint/v3/fields"/>
    <ds:schemaRef ds:uri="0f32b589-041a-4b5d-9ecb-546b576e7a4a"/>
    <ds:schemaRef ds:uri="http://www.w3.org/XML/1998/namespace"/>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79299E93-48F1-480B-AE02-E19F6DD0DAC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f32b589-041a-4b5d-9ecb-546b576e7a4a"/>
    <ds:schemaRef ds:uri="http://schemas.microsoft.com/sharepoint/v3/fields"/>
    <ds:schemaRef ds:uri="7550fb09-e1e4-49f9-8257-ac8f082c86d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Office templates</Template>
  <TotalTime>6337</TotalTime>
  <Words>583</Words>
  <Application>Microsoft Office PowerPoint</Application>
  <PresentationFormat>Custom</PresentationFormat>
  <Paragraphs>94</Paragraphs>
  <Slides>8</Slides>
  <Notes>8</Notes>
  <HiddenSlides>0</HiddenSlides>
  <MMClips>0</MMClips>
  <ScaleCrop>false</ScaleCrop>
  <HeadingPairs>
    <vt:vector size="8" baseType="variant">
      <vt:variant>
        <vt:lpstr>Fonts Used</vt:lpstr>
      </vt:variant>
      <vt:variant>
        <vt:i4>9</vt:i4>
      </vt:variant>
      <vt:variant>
        <vt:lpstr>Theme</vt:lpstr>
      </vt:variant>
      <vt:variant>
        <vt:i4>2</vt:i4>
      </vt:variant>
      <vt:variant>
        <vt:lpstr>Embedded OLE Servers</vt:lpstr>
      </vt:variant>
      <vt:variant>
        <vt:i4>1</vt:i4>
      </vt:variant>
      <vt:variant>
        <vt:lpstr>Slide Titles</vt:lpstr>
      </vt:variant>
      <vt:variant>
        <vt:i4>8</vt:i4>
      </vt:variant>
    </vt:vector>
  </HeadingPairs>
  <TitlesOfParts>
    <vt:vector size="20" baseType="lpstr">
      <vt:lpstr>Arial</vt:lpstr>
      <vt:lpstr>Proxima Nova</vt:lpstr>
      <vt:lpstr>Proxima Nova Semibold</vt:lpstr>
      <vt:lpstr>Roboto Light</vt:lpstr>
      <vt:lpstr>Segoe UI</vt:lpstr>
      <vt:lpstr>Segoe UI Light</vt:lpstr>
      <vt:lpstr>Segoe UI Semibold</vt:lpstr>
      <vt:lpstr>Segoe UI Semilight</vt:lpstr>
      <vt:lpstr>Wingdings</vt:lpstr>
      <vt:lpstr>Office 365 PPT Template - 2017</vt:lpstr>
      <vt:lpstr>1_Office 365 PPT Template - 2017</vt:lpstr>
      <vt:lpstr>Acrobat Document</vt:lpstr>
      <vt:lpstr> Global Office 365 Bootcamp –  Sacramento</vt:lpstr>
      <vt:lpstr>Agenda</vt:lpstr>
      <vt:lpstr>PowerPoint Presentation</vt:lpstr>
      <vt:lpstr>PowerPoint Presentation</vt:lpstr>
      <vt:lpstr>Get Your Office 365 Developer Tenant (1 year usage, 25 users/tenant) </vt:lpstr>
      <vt:lpstr>Get the source code</vt:lpstr>
      <vt:lpstr>Call to action</vt:lpstr>
      <vt:lpstr>Enjoy the Bootcamp</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Contents</dc:title>
  <dc:subject>&lt;Speech title here&gt;</dc:subject>
  <dc:creator>Suzanna Zhuang</dc:creator>
  <cp:keywords/>
  <dc:description>Template: Angela Powell; ZUM Communications
Formatting: 
Audience Type:</dc:description>
  <cp:lastModifiedBy>Ryan Schouten</cp:lastModifiedBy>
  <cp:revision>49</cp:revision>
  <dcterms:created xsi:type="dcterms:W3CDTF">2017-07-18T18:43:36Z</dcterms:created>
  <dcterms:modified xsi:type="dcterms:W3CDTF">2017-10-19T23:10:39Z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0x010100D3ABF6C041D593459317999ECA83895D</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suzanz@microsoft.com</vt:lpwstr>
  </property>
  <property fmtid="{D5CDD505-2E9C-101B-9397-08002B2CF9AE}" pid="15" name="MSIP_Label_f42aa342-8706-4288-bd11-ebb85995028c_SetDate">
    <vt:lpwstr>2017-09-22T08:11:19.9949351-07:00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ies>
</file>